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Comforta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mforta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mfortaa-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20027747_A_survey_on_technical_threat_intelligence_in_the_age_of_sophisticated_cyber_attacks" TargetMode="External"/><Relationship Id="rId3" Type="http://schemas.openxmlformats.org/officeDocument/2006/relationships/hyperlink" Target="https://www.pewresearch.org/internet/2014/11/25/web-iq/" TargetMode="External"/><Relationship Id="rId4" Type="http://schemas.openxmlformats.org/officeDocument/2006/relationships/hyperlink" Target="https://www.microsoft.com/en-us/microsoft-365/business-insights-ideas/resources/small-business-ownership-statistics-know#:~:text=Small%20business%20ownership%20statistics%20from,the%20oldest%2C%20at%2054.1%20year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68e0660cd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68e0660cd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Network IP Address would be 192.168.1.1 with that IP</a:t>
            </a:r>
            <a:endParaRPr/>
          </a:p>
          <a:p>
            <a:pPr indent="0" lvl="0" marL="0" rtl="0" algn="l">
              <a:spcBef>
                <a:spcPts val="0"/>
              </a:spcBef>
              <a:spcAft>
                <a:spcPts val="0"/>
              </a:spcAft>
              <a:buNone/>
            </a:pPr>
            <a:r>
              <a:rPr lang="en"/>
              <a:t>	Can’t be .23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68e0660cd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68e0660cd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68e0660c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68e0660c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 wanted to show how our app displays specific device information on this slide</a:t>
            </a:r>
            <a:endParaRPr sz="1400"/>
          </a:p>
          <a:p>
            <a:pPr indent="-317500" lvl="0" marL="457200" rtl="0" algn="l">
              <a:spcBef>
                <a:spcPts val="0"/>
              </a:spcBef>
              <a:spcAft>
                <a:spcPts val="0"/>
              </a:spcAft>
              <a:buSzPts val="1400"/>
              <a:buChar char="●"/>
            </a:pPr>
            <a:r>
              <a:rPr lang="en" sz="1400"/>
              <a:t>As with the previous screen, we wanted to list all of the devices in that category while making that list easy to read and understand</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On this screen, we wanted to show more useful device information to users, sort of like an advanced options/specifications list</a:t>
            </a:r>
            <a:endParaRPr sz="1400"/>
          </a:p>
          <a:p>
            <a:pPr indent="-317500" lvl="0" marL="457200" rtl="0" algn="l">
              <a:spcBef>
                <a:spcPts val="0"/>
              </a:spcBef>
              <a:spcAft>
                <a:spcPts val="0"/>
              </a:spcAft>
              <a:buSzPts val="1400"/>
              <a:buChar char="●"/>
            </a:pPr>
            <a:r>
              <a:rPr lang="en" sz="1400"/>
              <a:t>This is what the screen actually looks like in our prototype</a:t>
            </a:r>
            <a:endParaRPr sz="1400"/>
          </a:p>
          <a:p>
            <a:pPr indent="-317500" lvl="0" marL="457200" rtl="0" algn="l">
              <a:spcBef>
                <a:spcPts val="0"/>
              </a:spcBef>
              <a:spcAft>
                <a:spcPts val="0"/>
              </a:spcAft>
              <a:buSzPts val="1400"/>
              <a:buChar char="●"/>
            </a:pPr>
            <a:r>
              <a:rPr lang="en" sz="1400"/>
              <a:t>So far, we have been able to get core information such as the IP, MAC, upload/download speeds, data usage, and a list of open and closed ports for that device</a:t>
            </a:r>
            <a:endParaRPr sz="1400"/>
          </a:p>
          <a:p>
            <a:pPr indent="-317500" lvl="0" marL="457200" rtl="0" algn="l">
              <a:spcBef>
                <a:spcPts val="0"/>
              </a:spcBef>
              <a:spcAft>
                <a:spcPts val="0"/>
              </a:spcAft>
              <a:buSzPts val="1400"/>
              <a:buChar char="●"/>
            </a:pPr>
            <a:r>
              <a:rPr lang="en" sz="1400"/>
              <a:t>We do plan on displaying more information in the future</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68e0660c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68e0660c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latin typeface="Comfortaa"/>
                <a:ea typeface="Comfortaa"/>
                <a:cs typeface="Comfortaa"/>
                <a:sym typeface="Comfortaa"/>
              </a:rPr>
              <a:t>For our non-functional requirements, w</a:t>
            </a:r>
            <a:r>
              <a:rPr lang="en" sz="1800">
                <a:solidFill>
                  <a:srgbClr val="595959"/>
                </a:solidFill>
                <a:latin typeface="Comfortaa"/>
                <a:ea typeface="Comfortaa"/>
                <a:cs typeface="Comfortaa"/>
                <a:sym typeface="Comfortaa"/>
              </a:rPr>
              <a:t>e chose to use Android Studio 4.1 to develop our product to provide ourselves with a learning experience as no team member had ever used the software before. The software uses the current version of Java 8 and XML. When choosing the Android SDK version 21, we wanted a large portion of android user to have access to our application and SDK 21 covers 99.8% of android users.</a:t>
            </a:r>
            <a:endParaRPr sz="1800">
              <a:solidFill>
                <a:srgbClr val="595959"/>
              </a:solidFill>
              <a:latin typeface="Comfortaa"/>
              <a:ea typeface="Comfortaa"/>
              <a:cs typeface="Comfortaa"/>
              <a:sym typeface="Comforta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68e0660c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68e0660c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68e0660cd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68e0660cd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6e248d7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6e248d7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68e0660cd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68e0660cd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805e7174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805e7174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1be9e672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1be9e672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805e7174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805e7174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2019, the Hiscox Cyber Readiness Report (This report gauges how well business are prepared for handling breaches and cyber incidents)1 surveyed 5,400 firms and reported that 3,300 or about 61% reported an attack costing these businesses an average of $369,000. Now this number is huge, but obviously there are going to be some outliers - big businesses with huge losses that will skew the average. But when we take out those outliers, we still get an average loss of $200,000 per business which is almost a 6x increase from 2018’s number of $34,000.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68e0660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68e0660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68e0660c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68e0660c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0695883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0695883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805e7174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805e7174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this same report, the number of breaches for small businesses went up from last year's 33% to 47% this year. With this increase in the number of breaches you would expect that these small businesses would be much better prepared for data breaches. In 2018, Ponemon Institute2 (institute who conducts research that advances the privacy management practices within business’) surveyed 1,040 people from a variety of industries (Finance, Retailing, Services, etc.) and only 28 percent of the companies represented rated their ability to mitigate threats as “highly effective”.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805e7174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805e7174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Cyber-attacks are getting more widespread and costing businesses more and more financially. According to Accenture3 (global professional services company who specializes in security), if businesses do not do more to prevent these attacks the total value at risk is $5.2 trillion globally between the years of 2019 and 2023. What do we do to prevent it? One approach is for small business owners to routinely monitor and scan any device that’s on the network.</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Norbert Nthala (MSU researcher who specializes in information security) 4 et al. found that “prioritizing efforts on critical points in the home network infrastructure and developing appropriate tools to help home users with assessment, protection, monitoring, and incident response is a viable option.” This quote shows the importance of small business owners having an application which will observe the devices on the network and detect any that are not recognizable or have open ports.The issue is this has been done before and done in several different ways</a:t>
            </a:r>
            <a:r>
              <a:rPr lang="en" sz="1200">
                <a:solidFill>
                  <a:schemeClr val="dk1"/>
                </a:solidFill>
                <a:highlight>
                  <a:srgbClr val="FFFF00"/>
                </a:highlight>
              </a:rPr>
              <a:t> (good place to do the device comparison)</a:t>
            </a:r>
            <a:r>
              <a:rPr lang="en" sz="1200">
                <a:solidFill>
                  <a:schemeClr val="dk1"/>
                </a:solidFill>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f3ae25b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f3ae25b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rgbClr val="595959"/>
                </a:solidFill>
                <a:latin typeface="Comfortaa"/>
                <a:ea typeface="Comfortaa"/>
                <a:cs typeface="Comfortaa"/>
                <a:sym typeface="Comfortaa"/>
              </a:rPr>
              <a:t>In observation of competitors we gathered a list of perceived advantages and disadvantages based on testing done by team members. A list of advantages and disadvantages provided key points for constructing our application.</a:t>
            </a:r>
            <a:endParaRPr sz="1700">
              <a:solidFill>
                <a:srgbClr val="595959"/>
              </a:solidFill>
              <a:latin typeface="Comfortaa"/>
              <a:ea typeface="Comfortaa"/>
              <a:cs typeface="Comfortaa"/>
              <a:sym typeface="Comfortaa"/>
            </a:endParaRPr>
          </a:p>
          <a:p>
            <a:pPr indent="0" lvl="0" marL="0" rtl="0" algn="just">
              <a:lnSpc>
                <a:spcPct val="115000"/>
              </a:lnSpc>
              <a:spcBef>
                <a:spcPts val="1600"/>
              </a:spcBef>
              <a:spcAft>
                <a:spcPts val="0"/>
              </a:spcAft>
              <a:buNone/>
            </a:pPr>
            <a:r>
              <a:rPr lang="en" sz="1700">
                <a:solidFill>
                  <a:srgbClr val="595959"/>
                </a:solidFill>
                <a:latin typeface="Comfortaa"/>
                <a:ea typeface="Comfortaa"/>
                <a:cs typeface="Comfortaa"/>
                <a:sym typeface="Comfortaa"/>
              </a:rPr>
              <a:t>Competitive network scanners and managers analyzed during our research phase showcased extensive information and features viewable to the user but lacked an educational aspect for users less versed in technical terminology and network management. </a:t>
            </a:r>
            <a:r>
              <a:rPr b="1" lang="en" sz="1700">
                <a:solidFill>
                  <a:srgbClr val="595959"/>
                </a:solidFill>
                <a:highlight>
                  <a:srgbClr val="FFFF00"/>
                </a:highlight>
                <a:latin typeface="Comfortaa"/>
                <a:ea typeface="Comfortaa"/>
                <a:cs typeface="Comfortaa"/>
                <a:sym typeface="Comfortaa"/>
              </a:rPr>
              <a:t>(next slide 6)</a:t>
            </a:r>
            <a:endParaRPr b="1" sz="1700">
              <a:solidFill>
                <a:srgbClr val="595959"/>
              </a:solidFill>
              <a:highlight>
                <a:srgbClr val="FFFF00"/>
              </a:highlight>
              <a:latin typeface="Comfortaa"/>
              <a:ea typeface="Comfortaa"/>
              <a:cs typeface="Comfortaa"/>
              <a:sym typeface="Comfortaa"/>
            </a:endParaRPr>
          </a:p>
          <a:p>
            <a:pPr indent="0" lvl="0" marL="0" rtl="0" algn="just">
              <a:lnSpc>
                <a:spcPct val="115000"/>
              </a:lnSpc>
              <a:spcBef>
                <a:spcPts val="1600"/>
              </a:spcBef>
              <a:spcAft>
                <a:spcPts val="0"/>
              </a:spcAft>
              <a:buNone/>
            </a:pPr>
            <a:r>
              <a:rPr lang="en" sz="1700">
                <a:solidFill>
                  <a:srgbClr val="595959"/>
                </a:solidFill>
                <a:latin typeface="Comfortaa"/>
                <a:ea typeface="Comfortaa"/>
                <a:cs typeface="Comfortaa"/>
                <a:sym typeface="Comfortaa"/>
              </a:rPr>
              <a:t>An Android application, Network Manager performed exceedingly well in retrospect with the quality of network information accessible and in-depth visuals of the network topology and network traffic. </a:t>
            </a:r>
            <a:r>
              <a:rPr b="1" lang="en" sz="1700">
                <a:solidFill>
                  <a:srgbClr val="595959"/>
                </a:solidFill>
                <a:highlight>
                  <a:srgbClr val="FFFF00"/>
                </a:highlight>
                <a:latin typeface="Comfortaa"/>
                <a:ea typeface="Comfortaa"/>
                <a:cs typeface="Comfortaa"/>
                <a:sym typeface="Comfortaa"/>
              </a:rPr>
              <a:t>(next slide 7)</a:t>
            </a:r>
            <a:r>
              <a:rPr lang="en" sz="1700">
                <a:solidFill>
                  <a:srgbClr val="595959"/>
                </a:solidFill>
                <a:latin typeface="Comfortaa"/>
                <a:ea typeface="Comfortaa"/>
                <a:cs typeface="Comfortaa"/>
                <a:sym typeface="Comfortaa"/>
              </a:rPr>
              <a:t> Nmap provides network scanning features using command line input on Linux systems but is less accessible than a mobile device application.</a:t>
            </a:r>
            <a:endParaRPr sz="1700">
              <a:solidFill>
                <a:srgbClr val="595959"/>
              </a:solidFill>
              <a:latin typeface="Comfortaa"/>
              <a:ea typeface="Comfortaa"/>
              <a:cs typeface="Comfortaa"/>
              <a:sym typeface="Comfortaa"/>
            </a:endParaRPr>
          </a:p>
          <a:p>
            <a:pPr indent="0" lvl="0" marL="0" rtl="0" algn="just">
              <a:lnSpc>
                <a:spcPct val="115000"/>
              </a:lnSpc>
              <a:spcBef>
                <a:spcPts val="1600"/>
              </a:spcBef>
              <a:spcAft>
                <a:spcPts val="0"/>
              </a:spcAft>
              <a:buClr>
                <a:schemeClr val="dk1"/>
              </a:buClr>
              <a:buSzPts val="1100"/>
              <a:buFont typeface="Arial"/>
              <a:buNone/>
            </a:pPr>
            <a:r>
              <a:rPr lang="en" sz="1700">
                <a:solidFill>
                  <a:srgbClr val="595959"/>
                </a:solidFill>
                <a:latin typeface="Comfortaa"/>
                <a:ea typeface="Comfortaa"/>
                <a:cs typeface="Comfortaa"/>
                <a:sym typeface="Comfortaa"/>
              </a:rPr>
              <a:t>These extensive features provide knowledgeable users the access needed to visualize public networks and manage their private network but can be overwhelming to beginners learning how to interact with networks.</a:t>
            </a:r>
            <a:endParaRPr sz="1700">
              <a:solidFill>
                <a:srgbClr val="595959"/>
              </a:solidFill>
              <a:latin typeface="Comfortaa"/>
              <a:ea typeface="Comfortaa"/>
              <a:cs typeface="Comfortaa"/>
              <a:sym typeface="Comfortaa"/>
            </a:endParaRPr>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68e0660cd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68e0660c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17cabdd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17cabdd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805e7174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805e7174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A</a:t>
            </a:r>
            <a:r>
              <a:rPr lang="en" sz="1600">
                <a:solidFill>
                  <a:schemeClr val="dk1"/>
                </a:solidFill>
              </a:rPr>
              <a:t> </a:t>
            </a:r>
            <a:r>
              <a:rPr lang="en" sz="1600">
                <a:solidFill>
                  <a:schemeClr val="dk1"/>
                </a:solidFill>
              </a:rPr>
              <a:t>PhD from Telecom Bretagne (Britannia) who specializes in Cyber Security Science, </a:t>
            </a:r>
            <a:r>
              <a:rPr lang="en" sz="1600">
                <a:solidFill>
                  <a:schemeClr val="dk1"/>
                </a:solidFill>
              </a:rPr>
              <a:t>Wiem Tounsi conducted a research study in 2017 about how general knowledge of computer networks can help reduce the chances of a successful cyber attack.</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In his study, he concluded that “</a:t>
            </a:r>
            <a:r>
              <a:rPr lang="en" sz="1600">
                <a:solidFill>
                  <a:schemeClr val="dk1"/>
                </a:solidFill>
                <a:highlight>
                  <a:srgbClr val="FFFFFF"/>
                </a:highlight>
              </a:rPr>
              <a:t>having a standardized representation of threat information can improve the quality of technical threat intelligence (TTI)”.</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rgbClr val="FFFFFF"/>
                </a:highlight>
              </a:rPr>
              <a:t>Thus, we emphasized on helping small business owners and their organizations get basic computer network knowledge from our app.</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rgbClr val="FFFFFF"/>
                </a:highlight>
              </a:rPr>
              <a:t>To do this, we implemented tooltips for several things such as IP and MAC address.</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rgbClr val="FFFFFF"/>
                </a:highlight>
              </a:rPr>
              <a:t>These tooltips are designed to inform users what certain technical words mean, what they represent, how they work, and how they can be used in cyber attacks.</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rgbClr val="FFFFFF"/>
                </a:highlight>
              </a:rPr>
              <a:t>This way, users have a quick and simple way of getting basic yet solid knowledge for several of these key topics all within our app.</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rgbClr val="FFFFFF"/>
                </a:highlight>
              </a:rPr>
              <a:t>-----------------------------------------------------</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rgbClr val="FFFFFF"/>
                </a:highlight>
              </a:rPr>
              <a:t>This paper also looked into the </a:t>
            </a:r>
            <a:r>
              <a:rPr lang="en" sz="1600">
                <a:solidFill>
                  <a:schemeClr val="dk1"/>
                </a:solidFill>
              </a:rPr>
              <a:t>importance of having an entire organization be well informed about vulnerabilities in their computer networks, which helped reduce that risk of a successful cyber attack even more significantly.</a:t>
            </a:r>
            <a:endParaRPr sz="16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According to a study conducted on 1,066 people by the Pew Research Center in 2014 found that people over the age of 30 lacked the most basic knowledge of how internet and networks work (where only 1 in 3 people could explain what the internet was and how it worked).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And from Microsoft’s 2018 small business ownership statistics, we saw that the average age of a small business owner in the U.S. is 50.3 years.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As we can see here, this means that a lot of these small businesses are at high risk of falling prey to a cyber security attack.</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While it would be free and simple for a small business to use an already existing network managing app (such as the one we showed earlier),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or other more in depth (and complex) tools such as EnMap or WireShark, the user must have a solid enough foundation to understand</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a</a:t>
            </a:r>
            <a:r>
              <a:rPr lang="en" sz="1600">
                <a:solidFill>
                  <a:schemeClr val="dk1"/>
                </a:solidFill>
              </a:rPr>
              <a:t>nd thus be able to manage the computer network.</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Not to mention that in order to educate a whole organization decently on computer networks, it would cost the company a lot of time and money.</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So, we decided to address this issue by implementing </a:t>
            </a:r>
            <a:r>
              <a:rPr lang="en" sz="1600">
                <a:solidFill>
                  <a:schemeClr val="dk1"/>
                </a:solidFill>
              </a:rPr>
              <a:t>tooltips</a:t>
            </a:r>
            <a:r>
              <a:rPr lang="en" sz="1600">
                <a:solidFill>
                  <a:schemeClr val="dk1"/>
                </a:solidFill>
              </a:rPr>
              <a:t> into our application.</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next to each information display (for example an IP or a MAC address),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the user can find a little information icon that will educate a user enough</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so that they can be better able to manage their network.</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Reference 1: “</a:t>
            </a:r>
            <a:r>
              <a:rPr lang="en" sz="1600">
                <a:highlight>
                  <a:srgbClr val="FFFFFF"/>
                </a:highlight>
              </a:rPr>
              <a:t>A survey on technical threat intelligence in the age of sophisticated cyber attacks”</a:t>
            </a:r>
            <a:endParaRPr sz="16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u="sng">
                <a:solidFill>
                  <a:schemeClr val="hlink"/>
                </a:solidFill>
                <a:highlight>
                  <a:srgbClr val="FFFFFF"/>
                </a:highlight>
                <a:hlinkClick r:id="rId2"/>
              </a:rPr>
              <a:t>https://www.researchgate.net/publication/320027747_A_survey_on_technical_threat_intelligence_in_the_age_of_sophisticated_cyber_attacks</a:t>
            </a:r>
            <a:endParaRPr sz="16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a:highlight>
                  <a:srgbClr val="FFFFFF"/>
                </a:highlight>
              </a:rPr>
              <a:t>Reference 2: “What Internet Users Know about Technology and the Web”</a:t>
            </a:r>
            <a:endParaRPr sz="16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u="sng">
                <a:solidFill>
                  <a:schemeClr val="hlink"/>
                </a:solidFill>
                <a:highlight>
                  <a:srgbClr val="FFFFFF"/>
                </a:highlight>
                <a:hlinkClick r:id="rId3"/>
              </a:rPr>
              <a:t>https://www.pewresearch.org/internet/2014/11/25/web-iq/</a:t>
            </a:r>
            <a:endParaRPr sz="16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a:highlight>
                  <a:srgbClr val="FFFFFF"/>
                </a:highlight>
              </a:rPr>
              <a:t>Reference 3: “Small Business Ownership Statistics You Should Know”</a:t>
            </a:r>
            <a:endParaRPr sz="16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600" u="sng">
                <a:solidFill>
                  <a:schemeClr val="hlink"/>
                </a:solidFill>
                <a:highlight>
                  <a:srgbClr val="FFFFFF"/>
                </a:highlight>
                <a:hlinkClick r:id="rId4"/>
              </a:rPr>
              <a:t>https://www.microsoft.com/en-us/microsoft-365/business-insights-ideas/resources/small-business-ownership-statistics-know#:~:text=Small%20business%20ownership%20statistics%20from,the%20oldest%2C%20at%2054.1%20years</a:t>
            </a:r>
            <a:r>
              <a:rPr lang="en" sz="1600">
                <a:highlight>
                  <a:srgbClr val="FFFFFF"/>
                </a:highlight>
              </a:rPr>
              <a:t>.</a:t>
            </a:r>
            <a:endParaRPr sz="16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805e7174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805e7174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4F1D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5.gif"/><Relationship Id="rId6"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5.gif"/><Relationship Id="rId8"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 Id="rId10" Type="http://schemas.openxmlformats.org/officeDocument/2006/relationships/image" Target="../media/image29.gif"/><Relationship Id="rId9" Type="http://schemas.openxmlformats.org/officeDocument/2006/relationships/image" Target="../media/image24.gif"/><Relationship Id="rId5" Type="http://schemas.openxmlformats.org/officeDocument/2006/relationships/image" Target="../media/image23.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jp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2.png"/><Relationship Id="rId6"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jp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2.jp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4.jp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jpg"/><Relationship Id="rId6" Type="http://schemas.openxmlformats.org/officeDocument/2006/relationships/image" Target="../media/image11.jpg"/><Relationship Id="rId7" Type="http://schemas.openxmlformats.org/officeDocument/2006/relationships/image" Target="../media/image9.jp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1.jpg"/><Relationship Id="rId6" Type="http://schemas.openxmlformats.org/officeDocument/2006/relationships/image" Target="../media/image3.png"/><Relationship Id="rId7"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24000"/>
          </a:blip>
          <a:stretch>
            <a:fillRect/>
          </a:stretch>
        </p:blipFill>
        <p:spPr>
          <a:xfrm>
            <a:off x="-2421650" y="-2438625"/>
            <a:ext cx="6239399" cy="6239399"/>
          </a:xfrm>
          <a:prstGeom prst="rect">
            <a:avLst/>
          </a:prstGeom>
          <a:noFill/>
          <a:ln>
            <a:noFill/>
          </a:ln>
        </p:spPr>
      </p:pic>
      <p:pic>
        <p:nvPicPr>
          <p:cNvPr id="55" name="Google Shape;55;p13"/>
          <p:cNvPicPr preferRelativeResize="0"/>
          <p:nvPr/>
        </p:nvPicPr>
        <p:blipFill>
          <a:blip r:embed="rId4">
            <a:alphaModFix amt="2000"/>
          </a:blip>
          <a:stretch>
            <a:fillRect/>
          </a:stretch>
        </p:blipFill>
        <p:spPr>
          <a:xfrm>
            <a:off x="-80525" y="-49050"/>
            <a:ext cx="9353325" cy="6932875"/>
          </a:xfrm>
          <a:prstGeom prst="rect">
            <a:avLst/>
          </a:prstGeom>
          <a:noFill/>
          <a:ln>
            <a:noFill/>
          </a:ln>
        </p:spPr>
      </p:pic>
      <p:pic>
        <p:nvPicPr>
          <p:cNvPr id="56" name="Google Shape;56;p13"/>
          <p:cNvPicPr preferRelativeResize="0"/>
          <p:nvPr/>
        </p:nvPicPr>
        <p:blipFill>
          <a:blip r:embed="rId5">
            <a:alphaModFix/>
          </a:blip>
          <a:stretch>
            <a:fillRect/>
          </a:stretch>
        </p:blipFill>
        <p:spPr>
          <a:xfrm>
            <a:off x="2200950" y="1784775"/>
            <a:ext cx="4742100" cy="1185525"/>
          </a:xfrm>
          <a:prstGeom prst="rect">
            <a:avLst/>
          </a:prstGeom>
          <a:noFill/>
          <a:ln>
            <a:noFill/>
          </a:ln>
        </p:spPr>
      </p:pic>
      <p:sp>
        <p:nvSpPr>
          <p:cNvPr id="57" name="Google Shape;57;p13"/>
          <p:cNvSpPr txBox="1"/>
          <p:nvPr/>
        </p:nvSpPr>
        <p:spPr>
          <a:xfrm>
            <a:off x="2504700" y="678600"/>
            <a:ext cx="16767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48EA1"/>
                </a:solidFill>
                <a:latin typeface="Courier New"/>
                <a:ea typeface="Courier New"/>
                <a:cs typeface="Courier New"/>
                <a:sym typeface="Courier New"/>
              </a:rPr>
              <a:t>w</a:t>
            </a:r>
            <a:r>
              <a:rPr b="1" lang="en" sz="1200">
                <a:solidFill>
                  <a:srgbClr val="648EA1"/>
                </a:solidFill>
                <a:latin typeface="Courier New"/>
                <a:ea typeface="Courier New"/>
                <a:cs typeface="Courier New"/>
                <a:sym typeface="Courier New"/>
              </a:rPr>
              <a:t>argen guittap</a:t>
            </a:r>
            <a:endParaRPr b="1" sz="1200">
              <a:solidFill>
                <a:srgbClr val="648EA1"/>
              </a:solidFill>
              <a:latin typeface="Courier New"/>
              <a:ea typeface="Courier New"/>
              <a:cs typeface="Courier New"/>
              <a:sym typeface="Courier New"/>
            </a:endParaRPr>
          </a:p>
        </p:txBody>
      </p:sp>
      <p:sp>
        <p:nvSpPr>
          <p:cNvPr id="58" name="Google Shape;58;p13"/>
          <p:cNvSpPr txBox="1"/>
          <p:nvPr/>
        </p:nvSpPr>
        <p:spPr>
          <a:xfrm>
            <a:off x="4102825" y="602400"/>
            <a:ext cx="12624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07A5F"/>
                </a:solidFill>
                <a:latin typeface="Courier New"/>
                <a:ea typeface="Courier New"/>
                <a:cs typeface="Courier New"/>
                <a:sym typeface="Courier New"/>
              </a:rPr>
              <a:t>neil himes</a:t>
            </a:r>
            <a:endParaRPr b="1" sz="1200">
              <a:solidFill>
                <a:srgbClr val="E07A5F"/>
              </a:solidFill>
              <a:latin typeface="Courier New"/>
              <a:ea typeface="Courier New"/>
              <a:cs typeface="Courier New"/>
              <a:sym typeface="Courier New"/>
            </a:endParaRPr>
          </a:p>
        </p:txBody>
      </p:sp>
      <p:sp>
        <p:nvSpPr>
          <p:cNvPr id="59" name="Google Shape;59;p13"/>
          <p:cNvSpPr txBox="1"/>
          <p:nvPr/>
        </p:nvSpPr>
        <p:spPr>
          <a:xfrm>
            <a:off x="5209475" y="754800"/>
            <a:ext cx="14781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81B29A"/>
                </a:solidFill>
                <a:latin typeface="Courier New"/>
                <a:ea typeface="Courier New"/>
                <a:cs typeface="Courier New"/>
                <a:sym typeface="Courier New"/>
              </a:rPr>
              <a:t>j</a:t>
            </a:r>
            <a:r>
              <a:rPr b="1" lang="en" sz="1200">
                <a:solidFill>
                  <a:srgbClr val="81B29A"/>
                </a:solidFill>
                <a:latin typeface="Courier New"/>
                <a:ea typeface="Courier New"/>
                <a:cs typeface="Courier New"/>
                <a:sym typeface="Courier New"/>
              </a:rPr>
              <a:t>uan uscanga</a:t>
            </a:r>
            <a:endParaRPr b="1" sz="1200">
              <a:solidFill>
                <a:srgbClr val="81B29A"/>
              </a:solidFill>
              <a:latin typeface="Courier New"/>
              <a:ea typeface="Courier New"/>
              <a:cs typeface="Courier New"/>
              <a:sym typeface="Courier New"/>
            </a:endParaRPr>
          </a:p>
        </p:txBody>
      </p:sp>
      <p:sp>
        <p:nvSpPr>
          <p:cNvPr id="60" name="Google Shape;60;p13"/>
          <p:cNvSpPr txBox="1"/>
          <p:nvPr/>
        </p:nvSpPr>
        <p:spPr>
          <a:xfrm>
            <a:off x="1492000" y="4043525"/>
            <a:ext cx="16767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48EA1"/>
                </a:solidFill>
                <a:latin typeface="Courier New"/>
                <a:ea typeface="Courier New"/>
                <a:cs typeface="Courier New"/>
                <a:sym typeface="Courier New"/>
              </a:rPr>
              <a:t>kai t. sleight</a:t>
            </a:r>
            <a:endParaRPr b="1" sz="1200">
              <a:solidFill>
                <a:srgbClr val="648EA1"/>
              </a:solidFill>
              <a:latin typeface="Courier New"/>
              <a:ea typeface="Courier New"/>
              <a:cs typeface="Courier New"/>
              <a:sym typeface="Courier New"/>
            </a:endParaRPr>
          </a:p>
        </p:txBody>
      </p:sp>
      <p:sp>
        <p:nvSpPr>
          <p:cNvPr id="61" name="Google Shape;61;p13"/>
          <p:cNvSpPr txBox="1"/>
          <p:nvPr/>
        </p:nvSpPr>
        <p:spPr>
          <a:xfrm>
            <a:off x="3084525" y="3891125"/>
            <a:ext cx="17145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07A5F"/>
                </a:solidFill>
                <a:latin typeface="Courier New"/>
                <a:ea typeface="Courier New"/>
                <a:cs typeface="Courier New"/>
                <a:sym typeface="Courier New"/>
              </a:rPr>
              <a:t>john inductivo </a:t>
            </a:r>
            <a:endParaRPr b="1" sz="1200">
              <a:solidFill>
                <a:srgbClr val="E07A5F"/>
              </a:solidFill>
              <a:latin typeface="Courier New"/>
              <a:ea typeface="Courier New"/>
              <a:cs typeface="Courier New"/>
              <a:sym typeface="Courier New"/>
            </a:endParaRPr>
          </a:p>
        </p:txBody>
      </p:sp>
      <p:sp>
        <p:nvSpPr>
          <p:cNvPr id="62" name="Google Shape;62;p13"/>
          <p:cNvSpPr txBox="1"/>
          <p:nvPr/>
        </p:nvSpPr>
        <p:spPr>
          <a:xfrm>
            <a:off x="4636075" y="4043525"/>
            <a:ext cx="21630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81B29A"/>
                </a:solidFill>
                <a:latin typeface="Courier New"/>
                <a:ea typeface="Courier New"/>
                <a:cs typeface="Courier New"/>
                <a:sym typeface="Courier New"/>
              </a:rPr>
              <a:t>s</a:t>
            </a:r>
            <a:r>
              <a:rPr b="1" lang="en" sz="1200">
                <a:solidFill>
                  <a:srgbClr val="81B29A"/>
                </a:solidFill>
                <a:latin typeface="Courier New"/>
                <a:ea typeface="Courier New"/>
                <a:cs typeface="Courier New"/>
                <a:sym typeface="Courier New"/>
              </a:rPr>
              <a:t>edachael zeleke</a:t>
            </a:r>
            <a:endParaRPr b="1" sz="1200">
              <a:solidFill>
                <a:srgbClr val="81B29A"/>
              </a:solidFill>
              <a:latin typeface="Courier New"/>
              <a:ea typeface="Courier New"/>
              <a:cs typeface="Courier New"/>
              <a:sym typeface="Courier New"/>
            </a:endParaRPr>
          </a:p>
        </p:txBody>
      </p:sp>
      <p:sp>
        <p:nvSpPr>
          <p:cNvPr id="63" name="Google Shape;63;p13"/>
          <p:cNvSpPr txBox="1"/>
          <p:nvPr/>
        </p:nvSpPr>
        <p:spPr>
          <a:xfrm>
            <a:off x="6417800" y="3967325"/>
            <a:ext cx="12342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AAB79"/>
                </a:solidFill>
                <a:latin typeface="Courier New"/>
                <a:ea typeface="Courier New"/>
                <a:cs typeface="Courier New"/>
                <a:sym typeface="Courier New"/>
              </a:rPr>
              <a:t>bryan nunez</a:t>
            </a:r>
            <a:endParaRPr b="1" sz="1200">
              <a:solidFill>
                <a:srgbClr val="CAAB79"/>
              </a:solidFill>
              <a:latin typeface="Courier New"/>
              <a:ea typeface="Courier New"/>
              <a:cs typeface="Courier New"/>
              <a:sym typeface="Courier New"/>
            </a:endParaRPr>
          </a:p>
        </p:txBody>
      </p:sp>
      <p:sp>
        <p:nvSpPr>
          <p:cNvPr id="64" name="Google Shape;64;p13"/>
          <p:cNvSpPr txBox="1"/>
          <p:nvPr/>
        </p:nvSpPr>
        <p:spPr>
          <a:xfrm>
            <a:off x="3182538" y="2970300"/>
            <a:ext cx="27789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999999"/>
                </a:solidFill>
                <a:latin typeface="Comfortaa"/>
                <a:ea typeface="Comfortaa"/>
                <a:cs typeface="Comfortaa"/>
                <a:sym typeface="Comfortaa"/>
              </a:rPr>
              <a:t>VizNet: The Network Visualizer</a:t>
            </a:r>
            <a:endParaRPr b="1" sz="1200">
              <a:solidFill>
                <a:srgbClr val="999999"/>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22"/>
          <p:cNvGrpSpPr/>
          <p:nvPr/>
        </p:nvGrpSpPr>
        <p:grpSpPr>
          <a:xfrm>
            <a:off x="-80525" y="-49050"/>
            <a:ext cx="9495951" cy="6932875"/>
            <a:chOff x="-80525" y="-49050"/>
            <a:chExt cx="9495951" cy="6932875"/>
          </a:xfrm>
        </p:grpSpPr>
        <p:pic>
          <p:nvPicPr>
            <p:cNvPr id="158" name="Google Shape;158;p22"/>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159" name="Google Shape;159;p22"/>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160" name="Google Shape;160;p22"/>
          <p:cNvSpPr txBox="1"/>
          <p:nvPr>
            <p:ph type="title"/>
          </p:nvPr>
        </p:nvSpPr>
        <p:spPr>
          <a:xfrm>
            <a:off x="311700" y="445025"/>
            <a:ext cx="539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scan entire LAN</a:t>
            </a:r>
            <a:endParaRPr b="1"/>
          </a:p>
        </p:txBody>
      </p:sp>
      <p:sp>
        <p:nvSpPr>
          <p:cNvPr id="161" name="Google Shape;161;p22"/>
          <p:cNvSpPr txBox="1"/>
          <p:nvPr>
            <p:ph idx="1" type="body"/>
          </p:nvPr>
        </p:nvSpPr>
        <p:spPr>
          <a:xfrm>
            <a:off x="311700" y="1152475"/>
            <a:ext cx="5202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Iterates through possible IP’s and pings each. </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Returns success Ex: 192.168.0.0/24        or 192.168.0.[0-255]</a:t>
            </a:r>
            <a:endParaRPr>
              <a:latin typeface="Comfortaa"/>
              <a:ea typeface="Comfortaa"/>
              <a:cs typeface="Comfortaa"/>
              <a:sym typeface="Comfortaa"/>
            </a:endParaRPr>
          </a:p>
        </p:txBody>
      </p:sp>
      <p:pic>
        <p:nvPicPr>
          <p:cNvPr id="162" name="Google Shape;162;p22"/>
          <p:cNvPicPr preferRelativeResize="0"/>
          <p:nvPr/>
        </p:nvPicPr>
        <p:blipFill>
          <a:blip r:embed="rId5">
            <a:alphaModFix/>
          </a:blip>
          <a:stretch>
            <a:fillRect/>
          </a:stretch>
        </p:blipFill>
        <p:spPr>
          <a:xfrm>
            <a:off x="5852160" y="285750"/>
            <a:ext cx="2240280" cy="4571999"/>
          </a:xfrm>
          <a:prstGeom prst="rect">
            <a:avLst/>
          </a:prstGeom>
          <a:noFill/>
          <a:ln>
            <a:noFill/>
          </a:ln>
        </p:spPr>
      </p:pic>
      <p:pic>
        <p:nvPicPr>
          <p:cNvPr id="163" name="Google Shape;163;p22"/>
          <p:cNvPicPr preferRelativeResize="0"/>
          <p:nvPr/>
        </p:nvPicPr>
        <p:blipFill>
          <a:blip r:embed="rId6">
            <a:alphaModFix/>
          </a:blip>
          <a:stretch>
            <a:fillRect/>
          </a:stretch>
        </p:blipFill>
        <p:spPr>
          <a:xfrm>
            <a:off x="5955974" y="593700"/>
            <a:ext cx="2028600" cy="4102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23"/>
          <p:cNvGrpSpPr/>
          <p:nvPr/>
        </p:nvGrpSpPr>
        <p:grpSpPr>
          <a:xfrm>
            <a:off x="-80525" y="-49050"/>
            <a:ext cx="9495951" cy="6932875"/>
            <a:chOff x="-80525" y="-49050"/>
            <a:chExt cx="9495951" cy="6932875"/>
          </a:xfrm>
        </p:grpSpPr>
        <p:pic>
          <p:nvPicPr>
            <p:cNvPr id="169" name="Google Shape;169;p23"/>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170" name="Google Shape;170;p23"/>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171" name="Google Shape;171;p23"/>
          <p:cNvSpPr txBox="1"/>
          <p:nvPr>
            <p:ph idx="1" type="body"/>
          </p:nvPr>
        </p:nvSpPr>
        <p:spPr>
          <a:xfrm>
            <a:off x="311700" y="1152475"/>
            <a:ext cx="5172300" cy="3777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Categorized view (by Manufacturer ID)</a:t>
            </a:r>
            <a:endParaRPr sz="17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Connected Network (direct)</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Phones / Tablets</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Computers (PCs) / Servers</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Cameras / Sensors</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Routers</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Miscellaneous</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Favorites (optional)</a:t>
            </a:r>
            <a:endParaRPr sz="1300">
              <a:latin typeface="Comfortaa"/>
              <a:ea typeface="Comfortaa"/>
              <a:cs typeface="Comfortaa"/>
              <a:sym typeface="Comfortaa"/>
            </a:endParaRPr>
          </a:p>
          <a:p>
            <a:pPr indent="-361950" lvl="0" marL="457200" rtl="0" algn="l">
              <a:spcBef>
                <a:spcPts val="0"/>
              </a:spcBef>
              <a:spcAft>
                <a:spcPts val="0"/>
              </a:spcAft>
              <a:buSzPts val="2100"/>
              <a:buFont typeface="Comfortaa"/>
              <a:buChar char="➔"/>
            </a:pPr>
            <a:r>
              <a:rPr lang="en" sz="1700">
                <a:latin typeface="Comfortaa"/>
                <a:ea typeface="Comfortaa"/>
                <a:cs typeface="Comfortaa"/>
                <a:sym typeface="Comfortaa"/>
              </a:rPr>
              <a:t>Rescans network (same as initial scan function)</a:t>
            </a:r>
            <a:endParaRPr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Toolbar (left to right)</a:t>
            </a:r>
            <a:endParaRPr sz="17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Navigation Menu</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Color Palette</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Search</a:t>
            </a:r>
            <a:endParaRPr sz="1300">
              <a:latin typeface="Comfortaa"/>
              <a:ea typeface="Comfortaa"/>
              <a:cs typeface="Comfortaa"/>
              <a:sym typeface="Comfortaa"/>
            </a:endParaRPr>
          </a:p>
        </p:txBody>
      </p:sp>
      <p:grpSp>
        <p:nvGrpSpPr>
          <p:cNvPr id="172" name="Google Shape;172;p23"/>
          <p:cNvGrpSpPr/>
          <p:nvPr/>
        </p:nvGrpSpPr>
        <p:grpSpPr>
          <a:xfrm>
            <a:off x="5852160" y="283464"/>
            <a:ext cx="2237250" cy="4572210"/>
            <a:chOff x="5869650" y="213725"/>
            <a:chExt cx="2237250" cy="4716050"/>
          </a:xfrm>
        </p:grpSpPr>
        <p:pic>
          <p:nvPicPr>
            <p:cNvPr id="173" name="Google Shape;173;p23"/>
            <p:cNvPicPr preferRelativeResize="0"/>
            <p:nvPr/>
          </p:nvPicPr>
          <p:blipFill>
            <a:blip r:embed="rId5">
              <a:alphaModFix/>
            </a:blip>
            <a:stretch>
              <a:fillRect/>
            </a:stretch>
          </p:blipFill>
          <p:spPr>
            <a:xfrm>
              <a:off x="5869650" y="213725"/>
              <a:ext cx="2237250" cy="4716050"/>
            </a:xfrm>
            <a:prstGeom prst="rect">
              <a:avLst/>
            </a:prstGeom>
            <a:noFill/>
            <a:ln>
              <a:noFill/>
            </a:ln>
          </p:spPr>
        </p:pic>
        <p:pic>
          <p:nvPicPr>
            <p:cNvPr id="174" name="Google Shape;174;p23"/>
            <p:cNvPicPr preferRelativeResize="0"/>
            <p:nvPr/>
          </p:nvPicPr>
          <p:blipFill>
            <a:blip r:embed="rId6">
              <a:alphaModFix/>
            </a:blip>
            <a:stretch>
              <a:fillRect/>
            </a:stretch>
          </p:blipFill>
          <p:spPr>
            <a:xfrm>
              <a:off x="5916150" y="643950"/>
              <a:ext cx="2140325" cy="3573425"/>
            </a:xfrm>
            <a:prstGeom prst="rect">
              <a:avLst/>
            </a:prstGeom>
            <a:noFill/>
            <a:ln>
              <a:noFill/>
            </a:ln>
          </p:spPr>
        </p:pic>
      </p:grpSp>
      <p:sp>
        <p:nvSpPr>
          <p:cNvPr id="175" name="Google Shape;175;p23"/>
          <p:cNvSpPr txBox="1"/>
          <p:nvPr>
            <p:ph type="title"/>
          </p:nvPr>
        </p:nvSpPr>
        <p:spPr>
          <a:xfrm>
            <a:off x="311700" y="445025"/>
            <a:ext cx="539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categorize devices</a:t>
            </a:r>
            <a:endParaRPr b="1"/>
          </a:p>
        </p:txBody>
      </p:sp>
      <p:pic>
        <p:nvPicPr>
          <p:cNvPr id="176" name="Google Shape;176;p23"/>
          <p:cNvPicPr preferRelativeResize="0"/>
          <p:nvPr/>
        </p:nvPicPr>
        <p:blipFill>
          <a:blip r:embed="rId7">
            <a:alphaModFix/>
          </a:blip>
          <a:stretch>
            <a:fillRect/>
          </a:stretch>
        </p:blipFill>
        <p:spPr>
          <a:xfrm>
            <a:off x="5852160" y="285750"/>
            <a:ext cx="2240280" cy="4571999"/>
          </a:xfrm>
          <a:prstGeom prst="rect">
            <a:avLst/>
          </a:prstGeom>
          <a:noFill/>
          <a:ln>
            <a:noFill/>
          </a:ln>
        </p:spPr>
      </p:pic>
      <p:pic>
        <p:nvPicPr>
          <p:cNvPr id="177" name="Google Shape;177;p23"/>
          <p:cNvPicPr preferRelativeResize="0"/>
          <p:nvPr/>
        </p:nvPicPr>
        <p:blipFill>
          <a:blip r:embed="rId8">
            <a:alphaModFix/>
          </a:blip>
          <a:stretch>
            <a:fillRect/>
          </a:stretch>
        </p:blipFill>
        <p:spPr>
          <a:xfrm>
            <a:off x="5960350" y="592625"/>
            <a:ext cx="2042850" cy="4085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24"/>
          <p:cNvGrpSpPr/>
          <p:nvPr/>
        </p:nvGrpSpPr>
        <p:grpSpPr>
          <a:xfrm>
            <a:off x="-80525" y="-49050"/>
            <a:ext cx="9495951" cy="6932875"/>
            <a:chOff x="-80525" y="-49050"/>
            <a:chExt cx="9495951" cy="6932875"/>
          </a:xfrm>
        </p:grpSpPr>
        <p:pic>
          <p:nvPicPr>
            <p:cNvPr id="183" name="Google Shape;183;p24"/>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184" name="Google Shape;184;p24"/>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185" name="Google Shape;185;p24"/>
          <p:cNvSpPr txBox="1"/>
          <p:nvPr>
            <p:ph idx="1" type="body"/>
          </p:nvPr>
        </p:nvSpPr>
        <p:spPr>
          <a:xfrm>
            <a:off x="311700" y="1152475"/>
            <a:ext cx="5178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device info:</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IP Address</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MAC Address</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Open</a:t>
            </a:r>
            <a:r>
              <a:rPr lang="en">
                <a:latin typeface="Comfortaa"/>
                <a:ea typeface="Comfortaa"/>
                <a:cs typeface="Comfortaa"/>
                <a:sym typeface="Comfortaa"/>
              </a:rPr>
              <a:t>/Closed Ports</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Educating users: tooltips display a helpful message about what users are looking at on a given line</a:t>
            </a:r>
            <a:endParaRPr>
              <a:latin typeface="Comfortaa"/>
              <a:ea typeface="Comfortaa"/>
              <a:cs typeface="Comfortaa"/>
              <a:sym typeface="Comfortaa"/>
            </a:endParaRPr>
          </a:p>
        </p:txBody>
      </p:sp>
      <p:pic>
        <p:nvPicPr>
          <p:cNvPr id="186" name="Google Shape;186;p24"/>
          <p:cNvPicPr preferRelativeResize="0"/>
          <p:nvPr/>
        </p:nvPicPr>
        <p:blipFill rotWithShape="1">
          <a:blip r:embed="rId5">
            <a:alphaModFix/>
          </a:blip>
          <a:srcRect b="13186" l="5704" r="5017" t="16106"/>
          <a:stretch/>
        </p:blipFill>
        <p:spPr>
          <a:xfrm>
            <a:off x="5916150" y="1060975"/>
            <a:ext cx="2140326" cy="3416399"/>
          </a:xfrm>
          <a:prstGeom prst="rect">
            <a:avLst/>
          </a:prstGeom>
          <a:noFill/>
          <a:ln>
            <a:noFill/>
          </a:ln>
        </p:spPr>
      </p:pic>
      <p:grpSp>
        <p:nvGrpSpPr>
          <p:cNvPr id="187" name="Google Shape;187;p24"/>
          <p:cNvGrpSpPr/>
          <p:nvPr/>
        </p:nvGrpSpPr>
        <p:grpSpPr>
          <a:xfrm>
            <a:off x="5852160" y="283464"/>
            <a:ext cx="2237250" cy="4572210"/>
            <a:chOff x="5869650" y="213725"/>
            <a:chExt cx="2237250" cy="4716050"/>
          </a:xfrm>
        </p:grpSpPr>
        <p:grpSp>
          <p:nvGrpSpPr>
            <p:cNvPr id="188" name="Google Shape;188;p24"/>
            <p:cNvGrpSpPr/>
            <p:nvPr/>
          </p:nvGrpSpPr>
          <p:grpSpPr>
            <a:xfrm>
              <a:off x="5869650" y="213725"/>
              <a:ext cx="2237250" cy="4716050"/>
              <a:chOff x="5869650" y="213725"/>
              <a:chExt cx="2237250" cy="4716050"/>
            </a:xfrm>
          </p:grpSpPr>
          <p:pic>
            <p:nvPicPr>
              <p:cNvPr id="189" name="Google Shape;189;p24"/>
              <p:cNvPicPr preferRelativeResize="0"/>
              <p:nvPr/>
            </p:nvPicPr>
            <p:blipFill>
              <a:blip r:embed="rId6">
                <a:alphaModFix/>
              </a:blip>
              <a:stretch>
                <a:fillRect/>
              </a:stretch>
            </p:blipFill>
            <p:spPr>
              <a:xfrm>
                <a:off x="5869650" y="213725"/>
                <a:ext cx="2237250" cy="4716050"/>
              </a:xfrm>
              <a:prstGeom prst="rect">
                <a:avLst/>
              </a:prstGeom>
              <a:noFill/>
              <a:ln>
                <a:noFill/>
              </a:ln>
            </p:spPr>
          </p:pic>
          <p:pic>
            <p:nvPicPr>
              <p:cNvPr id="190" name="Google Shape;190;p24"/>
              <p:cNvPicPr preferRelativeResize="0"/>
              <p:nvPr/>
            </p:nvPicPr>
            <p:blipFill rotWithShape="1">
              <a:blip r:embed="rId7">
                <a:alphaModFix/>
              </a:blip>
              <a:srcRect b="0" l="0" r="0" t="0"/>
              <a:stretch/>
            </p:blipFill>
            <p:spPr>
              <a:xfrm>
                <a:off x="5916150" y="643950"/>
                <a:ext cx="2140325" cy="3833425"/>
              </a:xfrm>
              <a:prstGeom prst="rect">
                <a:avLst/>
              </a:prstGeom>
              <a:noFill/>
              <a:ln>
                <a:noFill/>
              </a:ln>
            </p:spPr>
          </p:pic>
        </p:grpSp>
        <p:pic>
          <p:nvPicPr>
            <p:cNvPr id="191" name="Google Shape;191;p24"/>
            <p:cNvPicPr preferRelativeResize="0"/>
            <p:nvPr/>
          </p:nvPicPr>
          <p:blipFill rotWithShape="1">
            <a:blip r:embed="rId8">
              <a:alphaModFix/>
            </a:blip>
            <a:srcRect b="0" l="0" r="0" t="1185"/>
            <a:stretch/>
          </p:blipFill>
          <p:spPr>
            <a:xfrm>
              <a:off x="6033650" y="1109750"/>
              <a:ext cx="1909250" cy="3289550"/>
            </a:xfrm>
            <a:prstGeom prst="rect">
              <a:avLst/>
            </a:prstGeom>
            <a:noFill/>
            <a:ln>
              <a:noFill/>
            </a:ln>
          </p:spPr>
        </p:pic>
      </p:grpSp>
      <p:sp>
        <p:nvSpPr>
          <p:cNvPr id="192" name="Google Shape;192;p24"/>
          <p:cNvSpPr txBox="1"/>
          <p:nvPr>
            <p:ph type="title"/>
          </p:nvPr>
        </p:nvSpPr>
        <p:spPr>
          <a:xfrm>
            <a:off x="311700" y="445025"/>
            <a:ext cx="539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bring info to the user</a:t>
            </a:r>
            <a:endParaRPr b="1"/>
          </a:p>
        </p:txBody>
      </p:sp>
      <p:pic>
        <p:nvPicPr>
          <p:cNvPr id="193" name="Google Shape;193;p24"/>
          <p:cNvPicPr preferRelativeResize="0"/>
          <p:nvPr/>
        </p:nvPicPr>
        <p:blipFill>
          <a:blip r:embed="rId9">
            <a:alphaModFix/>
          </a:blip>
          <a:stretch>
            <a:fillRect/>
          </a:stretch>
        </p:blipFill>
        <p:spPr>
          <a:xfrm>
            <a:off x="5852160" y="283464"/>
            <a:ext cx="2237250" cy="4571999"/>
          </a:xfrm>
          <a:prstGeom prst="rect">
            <a:avLst/>
          </a:prstGeom>
          <a:noFill/>
          <a:ln>
            <a:noFill/>
          </a:ln>
        </p:spPr>
      </p:pic>
      <p:pic>
        <p:nvPicPr>
          <p:cNvPr id="194" name="Google Shape;194;p24"/>
          <p:cNvPicPr preferRelativeResize="0"/>
          <p:nvPr/>
        </p:nvPicPr>
        <p:blipFill>
          <a:blip r:embed="rId10">
            <a:alphaModFix/>
          </a:blip>
          <a:stretch>
            <a:fillRect/>
          </a:stretch>
        </p:blipFill>
        <p:spPr>
          <a:xfrm>
            <a:off x="5969388" y="561475"/>
            <a:ext cx="2033850" cy="406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pSp>
        <p:nvGrpSpPr>
          <p:cNvPr id="199" name="Google Shape;199;p25"/>
          <p:cNvGrpSpPr/>
          <p:nvPr/>
        </p:nvGrpSpPr>
        <p:grpSpPr>
          <a:xfrm>
            <a:off x="-80525" y="-49050"/>
            <a:ext cx="9495951" cy="6932875"/>
            <a:chOff x="-80525" y="-49050"/>
            <a:chExt cx="9495951" cy="6932875"/>
          </a:xfrm>
        </p:grpSpPr>
        <p:pic>
          <p:nvPicPr>
            <p:cNvPr id="200" name="Google Shape;200;p25"/>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201" name="Google Shape;201;p25"/>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202" name="Google Shape;20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non-functional requirements</a:t>
            </a:r>
            <a:endParaRPr b="1">
              <a:solidFill>
                <a:srgbClr val="A15845"/>
              </a:solidFill>
              <a:latin typeface="Comfortaa"/>
              <a:ea typeface="Comfortaa"/>
              <a:cs typeface="Comfortaa"/>
              <a:sym typeface="Comfortaa"/>
            </a:endParaRPr>
          </a:p>
        </p:txBody>
      </p:sp>
      <p:sp>
        <p:nvSpPr>
          <p:cNvPr id="203" name="Google Shape;20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Android Studio 4.1</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Java 8</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XML</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Android Lollipop SDK 21</a:t>
            </a:r>
            <a:endParaRPr>
              <a:latin typeface="Comfortaa"/>
              <a:ea typeface="Comfortaa"/>
              <a:cs typeface="Comfortaa"/>
              <a:sym typeface="Comfortaa"/>
            </a:endParaRPr>
          </a:p>
        </p:txBody>
      </p:sp>
      <p:pic>
        <p:nvPicPr>
          <p:cNvPr id="204" name="Google Shape;204;p25"/>
          <p:cNvPicPr preferRelativeResize="0"/>
          <p:nvPr/>
        </p:nvPicPr>
        <p:blipFill>
          <a:blip r:embed="rId5">
            <a:alphaModFix/>
          </a:blip>
          <a:stretch>
            <a:fillRect/>
          </a:stretch>
        </p:blipFill>
        <p:spPr>
          <a:xfrm>
            <a:off x="387900" y="2796200"/>
            <a:ext cx="1828800" cy="1828800"/>
          </a:xfrm>
          <a:prstGeom prst="rect">
            <a:avLst/>
          </a:prstGeom>
          <a:noFill/>
          <a:ln>
            <a:noFill/>
          </a:ln>
        </p:spPr>
      </p:pic>
      <p:pic>
        <p:nvPicPr>
          <p:cNvPr id="205" name="Google Shape;205;p25"/>
          <p:cNvPicPr preferRelativeResize="0"/>
          <p:nvPr/>
        </p:nvPicPr>
        <p:blipFill>
          <a:blip r:embed="rId6">
            <a:alphaModFix/>
          </a:blip>
          <a:stretch>
            <a:fillRect/>
          </a:stretch>
        </p:blipFill>
        <p:spPr>
          <a:xfrm>
            <a:off x="4289975" y="2796175"/>
            <a:ext cx="1828800" cy="1828800"/>
          </a:xfrm>
          <a:prstGeom prst="rect">
            <a:avLst/>
          </a:prstGeom>
          <a:noFill/>
          <a:ln>
            <a:noFill/>
          </a:ln>
        </p:spPr>
      </p:pic>
      <p:pic>
        <p:nvPicPr>
          <p:cNvPr id="206" name="Google Shape;206;p25"/>
          <p:cNvPicPr preferRelativeResize="0"/>
          <p:nvPr/>
        </p:nvPicPr>
        <p:blipFill>
          <a:blip r:embed="rId7">
            <a:alphaModFix/>
          </a:blip>
          <a:stretch>
            <a:fillRect/>
          </a:stretch>
        </p:blipFill>
        <p:spPr>
          <a:xfrm>
            <a:off x="6452950" y="2796175"/>
            <a:ext cx="1828800" cy="1828800"/>
          </a:xfrm>
          <a:prstGeom prst="rect">
            <a:avLst/>
          </a:prstGeom>
          <a:noFill/>
          <a:ln>
            <a:noFill/>
          </a:ln>
        </p:spPr>
      </p:pic>
      <p:pic>
        <p:nvPicPr>
          <p:cNvPr id="207" name="Google Shape;207;p25"/>
          <p:cNvPicPr preferRelativeResize="0"/>
          <p:nvPr/>
        </p:nvPicPr>
        <p:blipFill>
          <a:blip r:embed="rId8">
            <a:alphaModFix/>
          </a:blip>
          <a:stretch>
            <a:fillRect/>
          </a:stretch>
        </p:blipFill>
        <p:spPr>
          <a:xfrm>
            <a:off x="2616323" y="2865308"/>
            <a:ext cx="1251400" cy="169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26"/>
          <p:cNvGrpSpPr/>
          <p:nvPr/>
        </p:nvGrpSpPr>
        <p:grpSpPr>
          <a:xfrm>
            <a:off x="-80525" y="-49050"/>
            <a:ext cx="9495951" cy="6932875"/>
            <a:chOff x="-80525" y="-49050"/>
            <a:chExt cx="9495951" cy="6932875"/>
          </a:xfrm>
        </p:grpSpPr>
        <p:pic>
          <p:nvPicPr>
            <p:cNvPr id="213" name="Google Shape;213;p26"/>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214" name="Google Shape;214;p26"/>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215" name="Google Shape;21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UML</a:t>
            </a:r>
            <a:endParaRPr b="1">
              <a:solidFill>
                <a:srgbClr val="A15845"/>
              </a:solidFill>
              <a:latin typeface="Comfortaa"/>
              <a:ea typeface="Comfortaa"/>
              <a:cs typeface="Comfortaa"/>
              <a:sym typeface="Comfortaa"/>
            </a:endParaRPr>
          </a:p>
        </p:txBody>
      </p:sp>
      <p:pic>
        <p:nvPicPr>
          <p:cNvPr id="216" name="Google Shape;216;p26"/>
          <p:cNvPicPr preferRelativeResize="0"/>
          <p:nvPr/>
        </p:nvPicPr>
        <p:blipFill>
          <a:blip r:embed="rId5">
            <a:alphaModFix/>
          </a:blip>
          <a:stretch>
            <a:fillRect/>
          </a:stretch>
        </p:blipFill>
        <p:spPr>
          <a:xfrm>
            <a:off x="1662863" y="111263"/>
            <a:ext cx="5818273" cy="49209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27"/>
          <p:cNvGrpSpPr/>
          <p:nvPr/>
        </p:nvGrpSpPr>
        <p:grpSpPr>
          <a:xfrm>
            <a:off x="-80525" y="-49050"/>
            <a:ext cx="9495951" cy="6932875"/>
            <a:chOff x="-80525" y="-49050"/>
            <a:chExt cx="9495951" cy="6932875"/>
          </a:xfrm>
        </p:grpSpPr>
        <p:pic>
          <p:nvPicPr>
            <p:cNvPr id="222" name="Google Shape;222;p27"/>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223" name="Google Shape;223;p27"/>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224" name="Google Shape;22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tools | utility class</a:t>
            </a:r>
            <a:endParaRPr b="1">
              <a:solidFill>
                <a:srgbClr val="A15845"/>
              </a:solidFill>
              <a:latin typeface="Comfortaa"/>
              <a:ea typeface="Comfortaa"/>
              <a:cs typeface="Comfortaa"/>
              <a:sym typeface="Comfortaa"/>
            </a:endParaRPr>
          </a:p>
        </p:txBody>
      </p:sp>
      <p:pic>
        <p:nvPicPr>
          <p:cNvPr id="225" name="Google Shape;225;p27"/>
          <p:cNvPicPr preferRelativeResize="0"/>
          <p:nvPr/>
        </p:nvPicPr>
        <p:blipFill>
          <a:blip r:embed="rId5">
            <a:alphaModFix/>
          </a:blip>
          <a:stretch>
            <a:fillRect/>
          </a:stretch>
        </p:blipFill>
        <p:spPr>
          <a:xfrm>
            <a:off x="5852160" y="283464"/>
            <a:ext cx="2240280" cy="4572000"/>
          </a:xfrm>
          <a:prstGeom prst="rect">
            <a:avLst/>
          </a:prstGeom>
          <a:noFill/>
          <a:ln>
            <a:noFill/>
          </a:ln>
        </p:spPr>
      </p:pic>
      <p:pic>
        <p:nvPicPr>
          <p:cNvPr id="226" name="Google Shape;226;p27"/>
          <p:cNvPicPr preferRelativeResize="0"/>
          <p:nvPr/>
        </p:nvPicPr>
        <p:blipFill>
          <a:blip r:embed="rId6">
            <a:alphaModFix/>
          </a:blip>
          <a:stretch>
            <a:fillRect/>
          </a:stretch>
        </p:blipFill>
        <p:spPr>
          <a:xfrm>
            <a:off x="311700" y="1115145"/>
            <a:ext cx="5280675" cy="3915080"/>
          </a:xfrm>
          <a:prstGeom prst="rect">
            <a:avLst/>
          </a:prstGeom>
          <a:noFill/>
          <a:ln>
            <a:noFill/>
          </a:ln>
        </p:spPr>
      </p:pic>
      <p:pic>
        <p:nvPicPr>
          <p:cNvPr id="227" name="Google Shape;227;p27"/>
          <p:cNvPicPr preferRelativeResize="0"/>
          <p:nvPr/>
        </p:nvPicPr>
        <p:blipFill>
          <a:blip r:embed="rId7">
            <a:alphaModFix/>
          </a:blip>
          <a:stretch>
            <a:fillRect/>
          </a:stretch>
        </p:blipFill>
        <p:spPr>
          <a:xfrm>
            <a:off x="5914429" y="445025"/>
            <a:ext cx="2140546" cy="425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pSp>
        <p:nvGrpSpPr>
          <p:cNvPr id="232" name="Google Shape;232;p28"/>
          <p:cNvGrpSpPr/>
          <p:nvPr/>
        </p:nvGrpSpPr>
        <p:grpSpPr>
          <a:xfrm>
            <a:off x="-80525" y="-49050"/>
            <a:ext cx="9495951" cy="6932875"/>
            <a:chOff x="-80525" y="-49050"/>
            <a:chExt cx="9495951" cy="6932875"/>
          </a:xfrm>
        </p:grpSpPr>
        <p:pic>
          <p:nvPicPr>
            <p:cNvPr id="233" name="Google Shape;233;p28"/>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234" name="Google Shape;234;p28"/>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235" name="Google Shape;23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category</a:t>
            </a:r>
            <a:endParaRPr b="1">
              <a:solidFill>
                <a:srgbClr val="A15845"/>
              </a:solidFill>
              <a:latin typeface="Comfortaa"/>
              <a:ea typeface="Comfortaa"/>
              <a:cs typeface="Comfortaa"/>
              <a:sym typeface="Comfortaa"/>
            </a:endParaRPr>
          </a:p>
        </p:txBody>
      </p:sp>
      <p:pic>
        <p:nvPicPr>
          <p:cNvPr id="236" name="Google Shape;236;p28"/>
          <p:cNvPicPr preferRelativeResize="0"/>
          <p:nvPr/>
        </p:nvPicPr>
        <p:blipFill>
          <a:blip r:embed="rId5">
            <a:alphaModFix/>
          </a:blip>
          <a:stretch>
            <a:fillRect/>
          </a:stretch>
        </p:blipFill>
        <p:spPr>
          <a:xfrm>
            <a:off x="4229575" y="1014984"/>
            <a:ext cx="1826414" cy="3785616"/>
          </a:xfrm>
          <a:prstGeom prst="rect">
            <a:avLst/>
          </a:prstGeom>
          <a:noFill/>
          <a:ln>
            <a:noFill/>
          </a:ln>
        </p:spPr>
      </p:pic>
      <p:pic>
        <p:nvPicPr>
          <p:cNvPr id="237" name="Google Shape;237;p28"/>
          <p:cNvPicPr preferRelativeResize="0"/>
          <p:nvPr/>
        </p:nvPicPr>
        <p:blipFill>
          <a:blip r:embed="rId6">
            <a:alphaModFix/>
          </a:blip>
          <a:stretch>
            <a:fillRect/>
          </a:stretch>
        </p:blipFill>
        <p:spPr>
          <a:xfrm>
            <a:off x="6305788" y="1014984"/>
            <a:ext cx="1826425" cy="3785616"/>
          </a:xfrm>
          <a:prstGeom prst="rect">
            <a:avLst/>
          </a:prstGeom>
          <a:noFill/>
          <a:ln>
            <a:noFill/>
          </a:ln>
        </p:spPr>
      </p:pic>
      <p:pic>
        <p:nvPicPr>
          <p:cNvPr id="238" name="Google Shape;238;p28"/>
          <p:cNvPicPr preferRelativeResize="0"/>
          <p:nvPr/>
        </p:nvPicPr>
        <p:blipFill>
          <a:blip r:embed="rId7">
            <a:alphaModFix/>
          </a:blip>
          <a:stretch>
            <a:fillRect/>
          </a:stretch>
        </p:blipFill>
        <p:spPr>
          <a:xfrm>
            <a:off x="311700" y="1048950"/>
            <a:ext cx="2963700" cy="3717675"/>
          </a:xfrm>
          <a:prstGeom prst="rect">
            <a:avLst/>
          </a:prstGeom>
          <a:noFill/>
          <a:ln>
            <a:noFill/>
          </a:ln>
        </p:spPr>
      </p:pic>
      <p:pic>
        <p:nvPicPr>
          <p:cNvPr id="239" name="Google Shape;239;p28"/>
          <p:cNvPicPr preferRelativeResize="0"/>
          <p:nvPr/>
        </p:nvPicPr>
        <p:blipFill>
          <a:blip r:embed="rId8">
            <a:alphaModFix/>
          </a:blip>
          <a:stretch>
            <a:fillRect/>
          </a:stretch>
        </p:blipFill>
        <p:spPr>
          <a:xfrm>
            <a:off x="4268100" y="1235100"/>
            <a:ext cx="1738825" cy="3450875"/>
          </a:xfrm>
          <a:prstGeom prst="rect">
            <a:avLst/>
          </a:prstGeom>
          <a:noFill/>
          <a:ln>
            <a:noFill/>
          </a:ln>
        </p:spPr>
      </p:pic>
      <p:pic>
        <p:nvPicPr>
          <p:cNvPr id="240" name="Google Shape;240;p28"/>
          <p:cNvPicPr preferRelativeResize="0"/>
          <p:nvPr/>
        </p:nvPicPr>
        <p:blipFill>
          <a:blip r:embed="rId9">
            <a:alphaModFix/>
          </a:blip>
          <a:stretch>
            <a:fillRect/>
          </a:stretch>
        </p:blipFill>
        <p:spPr>
          <a:xfrm>
            <a:off x="6386700" y="1291100"/>
            <a:ext cx="1672325" cy="3329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p29"/>
          <p:cNvGrpSpPr/>
          <p:nvPr/>
        </p:nvGrpSpPr>
        <p:grpSpPr>
          <a:xfrm>
            <a:off x="-80525" y="-49050"/>
            <a:ext cx="9495951" cy="6932875"/>
            <a:chOff x="-80525" y="-49050"/>
            <a:chExt cx="9495951" cy="6932875"/>
          </a:xfrm>
        </p:grpSpPr>
        <p:pic>
          <p:nvPicPr>
            <p:cNvPr id="246" name="Google Shape;246;p29"/>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247" name="Google Shape;247;p29"/>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248" name="Google Shape;24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computer</a:t>
            </a:r>
            <a:endParaRPr b="1">
              <a:solidFill>
                <a:srgbClr val="A15845"/>
              </a:solidFill>
              <a:latin typeface="Comfortaa"/>
              <a:ea typeface="Comfortaa"/>
              <a:cs typeface="Comfortaa"/>
              <a:sym typeface="Comfortaa"/>
            </a:endParaRPr>
          </a:p>
        </p:txBody>
      </p:sp>
      <p:pic>
        <p:nvPicPr>
          <p:cNvPr id="249" name="Google Shape;249;p29"/>
          <p:cNvPicPr preferRelativeResize="0"/>
          <p:nvPr/>
        </p:nvPicPr>
        <p:blipFill>
          <a:blip r:embed="rId5">
            <a:alphaModFix/>
          </a:blip>
          <a:stretch>
            <a:fillRect/>
          </a:stretch>
        </p:blipFill>
        <p:spPr>
          <a:xfrm>
            <a:off x="5852160" y="283464"/>
            <a:ext cx="2240280" cy="4572001"/>
          </a:xfrm>
          <a:prstGeom prst="rect">
            <a:avLst/>
          </a:prstGeom>
          <a:noFill/>
          <a:ln>
            <a:noFill/>
          </a:ln>
        </p:spPr>
      </p:pic>
      <p:pic>
        <p:nvPicPr>
          <p:cNvPr id="250" name="Google Shape;250;p29"/>
          <p:cNvPicPr preferRelativeResize="0"/>
          <p:nvPr/>
        </p:nvPicPr>
        <p:blipFill>
          <a:blip r:embed="rId6">
            <a:alphaModFix/>
          </a:blip>
          <a:stretch>
            <a:fillRect/>
          </a:stretch>
        </p:blipFill>
        <p:spPr>
          <a:xfrm>
            <a:off x="908350" y="1017725"/>
            <a:ext cx="3267175" cy="3937350"/>
          </a:xfrm>
          <a:prstGeom prst="rect">
            <a:avLst/>
          </a:prstGeom>
          <a:noFill/>
          <a:ln>
            <a:noFill/>
          </a:ln>
        </p:spPr>
      </p:pic>
      <p:pic>
        <p:nvPicPr>
          <p:cNvPr id="251" name="Google Shape;251;p29"/>
          <p:cNvPicPr preferRelativeResize="0"/>
          <p:nvPr/>
        </p:nvPicPr>
        <p:blipFill>
          <a:blip r:embed="rId7">
            <a:alphaModFix/>
          </a:blip>
          <a:stretch>
            <a:fillRect/>
          </a:stretch>
        </p:blipFill>
        <p:spPr>
          <a:xfrm>
            <a:off x="5916788" y="547125"/>
            <a:ext cx="2111025" cy="418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30"/>
          <p:cNvGrpSpPr/>
          <p:nvPr/>
        </p:nvGrpSpPr>
        <p:grpSpPr>
          <a:xfrm>
            <a:off x="-80525" y="-49050"/>
            <a:ext cx="9495951" cy="6932875"/>
            <a:chOff x="-80525" y="-49050"/>
            <a:chExt cx="9495951" cy="6932875"/>
          </a:xfrm>
        </p:grpSpPr>
        <p:pic>
          <p:nvPicPr>
            <p:cNvPr id="257" name="Google Shape;257;p30"/>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258" name="Google Shape;258;p30"/>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259" name="Google Shape;259;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A15845"/>
                </a:solidFill>
                <a:latin typeface="Comfortaa"/>
                <a:ea typeface="Comfortaa"/>
                <a:cs typeface="Comfortaa"/>
                <a:sym typeface="Comfortaa"/>
              </a:rPr>
              <a:t>Live Demo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grpSp>
        <p:nvGrpSpPr>
          <p:cNvPr id="264" name="Google Shape;264;p31"/>
          <p:cNvGrpSpPr/>
          <p:nvPr/>
        </p:nvGrpSpPr>
        <p:grpSpPr>
          <a:xfrm>
            <a:off x="-80525" y="-49050"/>
            <a:ext cx="9495951" cy="6932875"/>
            <a:chOff x="-80525" y="-49050"/>
            <a:chExt cx="9495951" cy="6932875"/>
          </a:xfrm>
        </p:grpSpPr>
        <p:pic>
          <p:nvPicPr>
            <p:cNvPr id="265" name="Google Shape;265;p31"/>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266" name="Google Shape;266;p31"/>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267" name="Google Shape;267;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A15845"/>
                </a:solidFill>
                <a:latin typeface="Comfortaa"/>
                <a:ea typeface="Comfortaa"/>
                <a:cs typeface="Comfortaa"/>
                <a:sym typeface="Comfortaa"/>
              </a:rPr>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grpSp>
        <p:nvGrpSpPr>
          <p:cNvPr id="69" name="Google Shape;69;p14"/>
          <p:cNvGrpSpPr/>
          <p:nvPr/>
        </p:nvGrpSpPr>
        <p:grpSpPr>
          <a:xfrm>
            <a:off x="-80525" y="-49050"/>
            <a:ext cx="9495951" cy="6932875"/>
            <a:chOff x="-80525" y="-49050"/>
            <a:chExt cx="9495951" cy="6932875"/>
          </a:xfrm>
        </p:grpSpPr>
        <p:pic>
          <p:nvPicPr>
            <p:cNvPr id="70" name="Google Shape;70;p14"/>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71" name="Google Shape;71;p14"/>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72" name="Google Shape;7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A15845"/>
                </a:solidFill>
                <a:latin typeface="Comfortaa"/>
                <a:ea typeface="Comfortaa"/>
                <a:cs typeface="Comfortaa"/>
                <a:sym typeface="Comfortaa"/>
              </a:rPr>
              <a:t>businesses are losing... </a:t>
            </a:r>
            <a:endParaRPr b="1">
              <a:solidFill>
                <a:srgbClr val="A15845"/>
              </a:solidFill>
              <a:latin typeface="Comfortaa"/>
              <a:ea typeface="Comfortaa"/>
              <a:cs typeface="Comfortaa"/>
              <a:sym typeface="Comfortaa"/>
            </a:endParaRPr>
          </a:p>
        </p:txBody>
      </p:sp>
      <p:sp>
        <p:nvSpPr>
          <p:cNvPr id="73" name="Google Shape;73;p14"/>
          <p:cNvSpPr txBox="1"/>
          <p:nvPr>
            <p:ph idx="1" type="body"/>
          </p:nvPr>
        </p:nvSpPr>
        <p:spPr>
          <a:xfrm>
            <a:off x="4418225" y="1431700"/>
            <a:ext cx="4414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a:latin typeface="Comfortaa"/>
                <a:ea typeface="Comfortaa"/>
                <a:cs typeface="Comfortaa"/>
                <a:sym typeface="Comfortaa"/>
              </a:rPr>
              <a:t>61%</a:t>
            </a:r>
            <a:r>
              <a:rPr lang="en">
                <a:latin typeface="Comfortaa"/>
                <a:ea typeface="Comfortaa"/>
                <a:cs typeface="Comfortaa"/>
                <a:sym typeface="Comfortaa"/>
              </a:rPr>
              <a:t> of businesses reported cyber attacks </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Costing an average of </a:t>
            </a:r>
            <a:r>
              <a:rPr b="1" lang="en">
                <a:latin typeface="Comfortaa"/>
                <a:ea typeface="Comfortaa"/>
                <a:cs typeface="Comfortaa"/>
                <a:sym typeface="Comfortaa"/>
              </a:rPr>
              <a:t>$369,000</a:t>
            </a:r>
            <a:endParaRPr b="1">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Average of </a:t>
            </a:r>
            <a:r>
              <a:rPr b="1" lang="en">
                <a:latin typeface="Comfortaa"/>
                <a:ea typeface="Comfortaa"/>
                <a:cs typeface="Comfortaa"/>
                <a:sym typeface="Comfortaa"/>
              </a:rPr>
              <a:t>$200,000</a:t>
            </a:r>
            <a:r>
              <a:rPr lang="en">
                <a:latin typeface="Comfortaa"/>
                <a:ea typeface="Comfortaa"/>
                <a:cs typeface="Comfortaa"/>
                <a:sym typeface="Comfortaa"/>
              </a:rPr>
              <a:t> without outliers</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a:latin typeface="Comfortaa"/>
                <a:ea typeface="Comfortaa"/>
                <a:cs typeface="Comfortaa"/>
                <a:sym typeface="Comfortaa"/>
              </a:rPr>
              <a:t>600%</a:t>
            </a:r>
            <a:r>
              <a:rPr lang="en">
                <a:latin typeface="Comfortaa"/>
                <a:ea typeface="Comfortaa"/>
                <a:cs typeface="Comfortaa"/>
                <a:sym typeface="Comfortaa"/>
              </a:rPr>
              <a:t> increase from 2018 losses</a:t>
            </a:r>
            <a:endParaRPr>
              <a:latin typeface="Comfortaa"/>
              <a:ea typeface="Comfortaa"/>
              <a:cs typeface="Comfortaa"/>
              <a:sym typeface="Comfortaa"/>
            </a:endParaRPr>
          </a:p>
        </p:txBody>
      </p:sp>
      <p:pic>
        <p:nvPicPr>
          <p:cNvPr id="74" name="Google Shape;74;p14"/>
          <p:cNvPicPr preferRelativeResize="0"/>
          <p:nvPr/>
        </p:nvPicPr>
        <p:blipFill>
          <a:blip r:embed="rId5">
            <a:alphaModFix/>
          </a:blip>
          <a:stretch>
            <a:fillRect/>
          </a:stretch>
        </p:blipFill>
        <p:spPr>
          <a:xfrm>
            <a:off x="494950" y="455150"/>
            <a:ext cx="3371074" cy="4233199"/>
          </a:xfrm>
          <a:prstGeom prst="rect">
            <a:avLst/>
          </a:prstGeom>
          <a:noFill/>
          <a:ln>
            <a:noFill/>
          </a:ln>
        </p:spPr>
      </p:pic>
      <p:pic>
        <p:nvPicPr>
          <p:cNvPr id="75" name="Google Shape;75;p14"/>
          <p:cNvPicPr preferRelativeResize="0"/>
          <p:nvPr/>
        </p:nvPicPr>
        <p:blipFill rotWithShape="1">
          <a:blip r:embed="rId6">
            <a:alphaModFix amt="52000"/>
          </a:blip>
          <a:srcRect b="57646" l="0" r="0" t="0"/>
          <a:stretch/>
        </p:blipFill>
        <p:spPr>
          <a:xfrm>
            <a:off x="1265663" y="175500"/>
            <a:ext cx="1829651" cy="572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pSp>
        <p:nvGrpSpPr>
          <p:cNvPr id="272" name="Google Shape;272;p32"/>
          <p:cNvGrpSpPr/>
          <p:nvPr/>
        </p:nvGrpSpPr>
        <p:grpSpPr>
          <a:xfrm>
            <a:off x="-80525" y="-49050"/>
            <a:ext cx="9495951" cy="6932875"/>
            <a:chOff x="-80525" y="-49050"/>
            <a:chExt cx="9495951" cy="6932875"/>
          </a:xfrm>
        </p:grpSpPr>
        <p:pic>
          <p:nvPicPr>
            <p:cNvPr id="273" name="Google Shape;273;p32"/>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274" name="Google Shape;274;p32"/>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275" name="Google Shape;27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t</a:t>
            </a:r>
            <a:r>
              <a:rPr b="1" lang="en">
                <a:solidFill>
                  <a:srgbClr val="A15845"/>
                </a:solidFill>
                <a:latin typeface="Comfortaa"/>
                <a:ea typeface="Comfortaa"/>
                <a:cs typeface="Comfortaa"/>
                <a:sym typeface="Comfortaa"/>
              </a:rPr>
              <a:t>ask chart</a:t>
            </a:r>
            <a:endParaRPr b="1">
              <a:solidFill>
                <a:srgbClr val="A15845"/>
              </a:solidFill>
              <a:latin typeface="Comfortaa"/>
              <a:ea typeface="Comfortaa"/>
              <a:cs typeface="Comfortaa"/>
              <a:sym typeface="Comfortaa"/>
            </a:endParaRPr>
          </a:p>
        </p:txBody>
      </p:sp>
      <p:pic>
        <p:nvPicPr>
          <p:cNvPr id="276" name="Google Shape;276;p32"/>
          <p:cNvPicPr preferRelativeResize="0"/>
          <p:nvPr/>
        </p:nvPicPr>
        <p:blipFill>
          <a:blip r:embed="rId5">
            <a:alphaModFix/>
          </a:blip>
          <a:stretch>
            <a:fillRect/>
          </a:stretch>
        </p:blipFill>
        <p:spPr>
          <a:xfrm>
            <a:off x="4909106" y="1396700"/>
            <a:ext cx="3962343" cy="2604675"/>
          </a:xfrm>
          <a:prstGeom prst="rect">
            <a:avLst/>
          </a:prstGeom>
          <a:noFill/>
          <a:ln>
            <a:noFill/>
          </a:ln>
        </p:spPr>
      </p:pic>
      <p:pic>
        <p:nvPicPr>
          <p:cNvPr id="277" name="Google Shape;277;p32"/>
          <p:cNvPicPr preferRelativeResize="0"/>
          <p:nvPr/>
        </p:nvPicPr>
        <p:blipFill>
          <a:blip r:embed="rId6">
            <a:alphaModFix/>
          </a:blip>
          <a:stretch>
            <a:fillRect/>
          </a:stretch>
        </p:blipFill>
        <p:spPr>
          <a:xfrm>
            <a:off x="463450" y="1396700"/>
            <a:ext cx="3959400" cy="2604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p33"/>
          <p:cNvGrpSpPr/>
          <p:nvPr/>
        </p:nvGrpSpPr>
        <p:grpSpPr>
          <a:xfrm>
            <a:off x="-80525" y="-49050"/>
            <a:ext cx="9495951" cy="6932875"/>
            <a:chOff x="-80525" y="-49050"/>
            <a:chExt cx="9495951" cy="6932875"/>
          </a:xfrm>
        </p:grpSpPr>
        <p:pic>
          <p:nvPicPr>
            <p:cNvPr id="283" name="Google Shape;283;p33"/>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284" name="Google Shape;284;p33"/>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285" name="Google Shape;28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t</a:t>
            </a:r>
            <a:r>
              <a:rPr b="1" lang="en">
                <a:solidFill>
                  <a:srgbClr val="A15845"/>
                </a:solidFill>
                <a:latin typeface="Comfortaa"/>
                <a:ea typeface="Comfortaa"/>
                <a:cs typeface="Comfortaa"/>
                <a:sym typeface="Comfortaa"/>
              </a:rPr>
              <a:t>ask commit chart</a:t>
            </a:r>
            <a:endParaRPr b="1">
              <a:solidFill>
                <a:srgbClr val="A15845"/>
              </a:solidFill>
              <a:latin typeface="Comfortaa"/>
              <a:ea typeface="Comfortaa"/>
              <a:cs typeface="Comfortaa"/>
              <a:sym typeface="Comfortaa"/>
            </a:endParaRPr>
          </a:p>
        </p:txBody>
      </p:sp>
      <p:sp>
        <p:nvSpPr>
          <p:cNvPr id="286" name="Google Shape;28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87" name="Google Shape;287;p33"/>
          <p:cNvPicPr preferRelativeResize="0"/>
          <p:nvPr/>
        </p:nvPicPr>
        <p:blipFill>
          <a:blip r:embed="rId5">
            <a:alphaModFix/>
          </a:blip>
          <a:stretch>
            <a:fillRect/>
          </a:stretch>
        </p:blipFill>
        <p:spPr>
          <a:xfrm>
            <a:off x="2093963" y="1085535"/>
            <a:ext cx="4956075" cy="3550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4"/>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grpSp>
        <p:nvGrpSpPr>
          <p:cNvPr id="80" name="Google Shape;80;p15"/>
          <p:cNvGrpSpPr/>
          <p:nvPr/>
        </p:nvGrpSpPr>
        <p:grpSpPr>
          <a:xfrm>
            <a:off x="-80525" y="-49050"/>
            <a:ext cx="9495951" cy="6932875"/>
            <a:chOff x="-80525" y="-49050"/>
            <a:chExt cx="9495951" cy="6932875"/>
          </a:xfrm>
        </p:grpSpPr>
        <p:pic>
          <p:nvPicPr>
            <p:cNvPr id="81" name="Google Shape;81;p15"/>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82" name="Google Shape;82;p15"/>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83" name="Google Shape;83;p15"/>
          <p:cNvSpPr txBox="1"/>
          <p:nvPr>
            <p:ph type="title"/>
          </p:nvPr>
        </p:nvSpPr>
        <p:spPr>
          <a:xfrm>
            <a:off x="311700" y="445025"/>
            <a:ext cx="331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A15845"/>
                </a:solidFill>
                <a:latin typeface="Comfortaa"/>
                <a:ea typeface="Comfortaa"/>
                <a:cs typeface="Comfortaa"/>
                <a:sym typeface="Comfortaa"/>
              </a:rPr>
              <a:t>and </a:t>
            </a:r>
            <a:r>
              <a:rPr b="1" lang="en">
                <a:solidFill>
                  <a:srgbClr val="A15845"/>
                </a:solidFill>
                <a:latin typeface="Comfortaa"/>
                <a:ea typeface="Comfortaa"/>
                <a:cs typeface="Comfortaa"/>
                <a:sym typeface="Comfortaa"/>
              </a:rPr>
              <a:t>they are not preventing it!</a:t>
            </a:r>
            <a:endParaRPr/>
          </a:p>
        </p:txBody>
      </p:sp>
      <p:sp>
        <p:nvSpPr>
          <p:cNvPr id="84" name="Google Shape;84;p15"/>
          <p:cNvSpPr txBox="1"/>
          <p:nvPr>
            <p:ph idx="1" type="body"/>
          </p:nvPr>
        </p:nvSpPr>
        <p:spPr>
          <a:xfrm>
            <a:off x="311700" y="1580575"/>
            <a:ext cx="3944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latin typeface="Comfortaa"/>
                <a:ea typeface="Comfortaa"/>
                <a:cs typeface="Comfortaa"/>
                <a:sym typeface="Comfortaa"/>
              </a:rPr>
              <a:t>Breaches for small businesses go up from </a:t>
            </a:r>
            <a:r>
              <a:rPr b="1" lang="en">
                <a:latin typeface="Comfortaa"/>
                <a:ea typeface="Comfortaa"/>
                <a:cs typeface="Comfortaa"/>
                <a:sym typeface="Comfortaa"/>
              </a:rPr>
              <a:t>33%</a:t>
            </a:r>
            <a:r>
              <a:rPr lang="en">
                <a:latin typeface="Comfortaa"/>
                <a:ea typeface="Comfortaa"/>
                <a:cs typeface="Comfortaa"/>
                <a:sym typeface="Comfortaa"/>
              </a:rPr>
              <a:t> to </a:t>
            </a:r>
            <a:r>
              <a:rPr b="1" lang="en">
                <a:latin typeface="Comfortaa"/>
                <a:ea typeface="Comfortaa"/>
                <a:cs typeface="Comfortaa"/>
                <a:sym typeface="Comfortaa"/>
              </a:rPr>
              <a:t>47%</a:t>
            </a:r>
            <a:endParaRPr b="1">
              <a:latin typeface="Comfortaa"/>
              <a:ea typeface="Comfortaa"/>
              <a:cs typeface="Comfortaa"/>
              <a:sym typeface="Comfortaa"/>
            </a:endParaRPr>
          </a:p>
          <a:p>
            <a:pPr indent="-342900" lvl="0" marL="457200" rtl="0" algn="l">
              <a:spcBef>
                <a:spcPts val="0"/>
              </a:spcBef>
              <a:spcAft>
                <a:spcPts val="0"/>
              </a:spcAft>
              <a:buSzPts val="1800"/>
              <a:buChar char="➔"/>
            </a:pPr>
            <a:r>
              <a:rPr lang="en">
                <a:latin typeface="Comfortaa"/>
                <a:ea typeface="Comfortaa"/>
                <a:cs typeface="Comfortaa"/>
                <a:sym typeface="Comfortaa"/>
              </a:rPr>
              <a:t>Only </a:t>
            </a:r>
            <a:r>
              <a:rPr b="1" lang="en">
                <a:latin typeface="Comfortaa"/>
                <a:ea typeface="Comfortaa"/>
                <a:cs typeface="Comfortaa"/>
                <a:sym typeface="Comfortaa"/>
              </a:rPr>
              <a:t>28%</a:t>
            </a:r>
            <a:r>
              <a:rPr lang="en">
                <a:latin typeface="Comfortaa"/>
                <a:ea typeface="Comfortaa"/>
                <a:cs typeface="Comfortaa"/>
                <a:sym typeface="Comfortaa"/>
              </a:rPr>
              <a:t> rated their ability to mitigate threats as “highly effective” </a:t>
            </a:r>
            <a:endParaRPr>
              <a:latin typeface="Comfortaa"/>
              <a:ea typeface="Comfortaa"/>
              <a:cs typeface="Comfortaa"/>
              <a:sym typeface="Comfortaa"/>
            </a:endParaRPr>
          </a:p>
        </p:txBody>
      </p:sp>
      <p:pic>
        <p:nvPicPr>
          <p:cNvPr id="85" name="Google Shape;85;p15"/>
          <p:cNvPicPr preferRelativeResize="0"/>
          <p:nvPr/>
        </p:nvPicPr>
        <p:blipFill>
          <a:blip r:embed="rId5">
            <a:alphaModFix/>
          </a:blip>
          <a:stretch>
            <a:fillRect/>
          </a:stretch>
        </p:blipFill>
        <p:spPr>
          <a:xfrm>
            <a:off x="5350273" y="643725"/>
            <a:ext cx="3084671" cy="3856053"/>
          </a:xfrm>
          <a:prstGeom prst="rect">
            <a:avLst/>
          </a:prstGeom>
          <a:noFill/>
          <a:ln>
            <a:noFill/>
          </a:ln>
        </p:spPr>
      </p:pic>
      <p:pic>
        <p:nvPicPr>
          <p:cNvPr id="86" name="Google Shape;86;p15"/>
          <p:cNvPicPr preferRelativeResize="0"/>
          <p:nvPr/>
        </p:nvPicPr>
        <p:blipFill rotWithShape="1">
          <a:blip r:embed="rId6">
            <a:alphaModFix amt="52000"/>
          </a:blip>
          <a:srcRect b="57646" l="0" r="0" t="0"/>
          <a:stretch/>
        </p:blipFill>
        <p:spPr>
          <a:xfrm>
            <a:off x="5977775" y="355450"/>
            <a:ext cx="1829651" cy="572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grpSp>
        <p:nvGrpSpPr>
          <p:cNvPr id="91" name="Google Shape;91;p16"/>
          <p:cNvGrpSpPr/>
          <p:nvPr/>
        </p:nvGrpSpPr>
        <p:grpSpPr>
          <a:xfrm>
            <a:off x="-80525" y="-49050"/>
            <a:ext cx="9495951" cy="6932875"/>
            <a:chOff x="-80525" y="-49050"/>
            <a:chExt cx="9495951" cy="6932875"/>
          </a:xfrm>
        </p:grpSpPr>
        <p:pic>
          <p:nvPicPr>
            <p:cNvPr id="92" name="Google Shape;92;p16"/>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93" name="Google Shape;93;p16"/>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94" name="Google Shape;94;p16"/>
          <p:cNvSpPr txBox="1"/>
          <p:nvPr>
            <p:ph type="title"/>
          </p:nvPr>
        </p:nvSpPr>
        <p:spPr>
          <a:xfrm>
            <a:off x="3784150" y="445025"/>
            <a:ext cx="50481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A15845"/>
                </a:solidFill>
                <a:latin typeface="Comfortaa"/>
                <a:ea typeface="Comfortaa"/>
                <a:cs typeface="Comfortaa"/>
                <a:sym typeface="Comfortaa"/>
              </a:rPr>
              <a:t>prevention with observance</a:t>
            </a:r>
            <a:endParaRPr/>
          </a:p>
        </p:txBody>
      </p:sp>
      <p:sp>
        <p:nvSpPr>
          <p:cNvPr id="95" name="Google Shape;95;p16"/>
          <p:cNvSpPr txBox="1"/>
          <p:nvPr>
            <p:ph idx="1" type="body"/>
          </p:nvPr>
        </p:nvSpPr>
        <p:spPr>
          <a:xfrm>
            <a:off x="4640050" y="1642625"/>
            <a:ext cx="4192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latin typeface="Comfortaa"/>
                <a:ea typeface="Comfortaa"/>
                <a:cs typeface="Comfortaa"/>
                <a:sym typeface="Comfortaa"/>
              </a:rPr>
              <a:t>$5.2 trillion</a:t>
            </a:r>
            <a:r>
              <a:rPr lang="en">
                <a:latin typeface="Comfortaa"/>
                <a:ea typeface="Comfortaa"/>
                <a:cs typeface="Comfortaa"/>
                <a:sym typeface="Comfortaa"/>
              </a:rPr>
              <a:t> in losses between the years of 2019 and 2023</a:t>
            </a:r>
            <a:endParaRPr b="1">
              <a:latin typeface="Comfortaa"/>
              <a:ea typeface="Comfortaa"/>
              <a:cs typeface="Comfortaa"/>
              <a:sym typeface="Comfortaa"/>
            </a:endParaRPr>
          </a:p>
          <a:p>
            <a:pPr indent="-342900" lvl="0" marL="457200" rtl="0" algn="l">
              <a:spcBef>
                <a:spcPts val="0"/>
              </a:spcBef>
              <a:spcAft>
                <a:spcPts val="0"/>
              </a:spcAft>
              <a:buSzPts val="1800"/>
              <a:buChar char="➔"/>
            </a:pPr>
            <a:r>
              <a:rPr lang="en">
                <a:latin typeface="Comfortaa"/>
                <a:ea typeface="Comfortaa"/>
                <a:cs typeface="Comfortaa"/>
                <a:sym typeface="Comfortaa"/>
              </a:rPr>
              <a:t>Have business owners observe the devices on their network</a:t>
            </a:r>
            <a:endParaRPr>
              <a:latin typeface="Comfortaa"/>
              <a:ea typeface="Comfortaa"/>
              <a:cs typeface="Comfortaa"/>
              <a:sym typeface="Comfortaa"/>
            </a:endParaRPr>
          </a:p>
        </p:txBody>
      </p:sp>
      <p:pic>
        <p:nvPicPr>
          <p:cNvPr id="96" name="Google Shape;96;p16"/>
          <p:cNvPicPr preferRelativeResize="0"/>
          <p:nvPr/>
        </p:nvPicPr>
        <p:blipFill>
          <a:blip r:embed="rId5">
            <a:alphaModFix/>
          </a:blip>
          <a:stretch>
            <a:fillRect/>
          </a:stretch>
        </p:blipFill>
        <p:spPr>
          <a:xfrm>
            <a:off x="665348" y="472699"/>
            <a:ext cx="3245499" cy="4327627"/>
          </a:xfrm>
          <a:prstGeom prst="rect">
            <a:avLst/>
          </a:prstGeom>
          <a:noFill/>
          <a:ln>
            <a:noFill/>
          </a:ln>
        </p:spPr>
      </p:pic>
      <p:pic>
        <p:nvPicPr>
          <p:cNvPr id="97" name="Google Shape;97;p16"/>
          <p:cNvPicPr preferRelativeResize="0"/>
          <p:nvPr/>
        </p:nvPicPr>
        <p:blipFill rotWithShape="1">
          <a:blip r:embed="rId6">
            <a:alphaModFix amt="52000"/>
          </a:blip>
          <a:srcRect b="57646" l="0" r="0" t="0"/>
          <a:stretch/>
        </p:blipFill>
        <p:spPr>
          <a:xfrm>
            <a:off x="1373275" y="200350"/>
            <a:ext cx="1829651" cy="572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p17"/>
          <p:cNvGrpSpPr/>
          <p:nvPr/>
        </p:nvGrpSpPr>
        <p:grpSpPr>
          <a:xfrm>
            <a:off x="-80525" y="-49050"/>
            <a:ext cx="9495951" cy="6932875"/>
            <a:chOff x="-80525" y="-49050"/>
            <a:chExt cx="9495951" cy="6932875"/>
          </a:xfrm>
        </p:grpSpPr>
        <p:pic>
          <p:nvPicPr>
            <p:cNvPr id="103" name="Google Shape;103;p17"/>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104" name="Google Shape;104;p17"/>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105" name="Google Shape;10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observation of competitors</a:t>
            </a:r>
            <a:endParaRPr b="1">
              <a:solidFill>
                <a:srgbClr val="A15845"/>
              </a:solidFill>
              <a:latin typeface="Comfortaa"/>
              <a:ea typeface="Comfortaa"/>
              <a:cs typeface="Comfortaa"/>
              <a:sym typeface="Comfortaa"/>
            </a:endParaRPr>
          </a:p>
        </p:txBody>
      </p:sp>
      <p:sp>
        <p:nvSpPr>
          <p:cNvPr id="106" name="Google Shape;106;p17"/>
          <p:cNvSpPr txBox="1"/>
          <p:nvPr>
            <p:ph idx="1" type="body"/>
          </p:nvPr>
        </p:nvSpPr>
        <p:spPr>
          <a:xfrm>
            <a:off x="311700" y="1152475"/>
            <a:ext cx="42915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Comfortaa"/>
              <a:buChar char="➔"/>
            </a:pPr>
            <a:r>
              <a:rPr lang="en">
                <a:latin typeface="Comfortaa"/>
                <a:ea typeface="Comfortaa"/>
                <a:cs typeface="Comfortaa"/>
                <a:sym typeface="Comfortaa"/>
              </a:rPr>
              <a:t>Advantages</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extensive list of features and tools</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suitable for intermediate or advanced users</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Disadvantages</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Lack any description or additional information about a feature</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overwhelming to look at</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m</a:t>
            </a:r>
            <a:r>
              <a:rPr lang="en">
                <a:latin typeface="Comfortaa"/>
                <a:ea typeface="Comfortaa"/>
                <a:cs typeface="Comfortaa"/>
                <a:sym typeface="Comfortaa"/>
              </a:rPr>
              <a:t>inimal customization</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Less accessible </a:t>
            </a:r>
            <a:endParaRPr>
              <a:latin typeface="Comfortaa"/>
              <a:ea typeface="Comfortaa"/>
              <a:cs typeface="Comfortaa"/>
              <a:sym typeface="Comfortaa"/>
            </a:endParaRPr>
          </a:p>
        </p:txBody>
      </p:sp>
      <p:pic>
        <p:nvPicPr>
          <p:cNvPr id="107" name="Google Shape;107;p17"/>
          <p:cNvPicPr preferRelativeResize="0"/>
          <p:nvPr/>
        </p:nvPicPr>
        <p:blipFill>
          <a:blip r:embed="rId5">
            <a:alphaModFix/>
          </a:blip>
          <a:stretch>
            <a:fillRect/>
          </a:stretch>
        </p:blipFill>
        <p:spPr>
          <a:xfrm>
            <a:off x="5099499" y="1399601"/>
            <a:ext cx="3516776" cy="2344304"/>
          </a:xfrm>
          <a:prstGeom prst="rect">
            <a:avLst/>
          </a:prstGeom>
          <a:noFill/>
          <a:ln>
            <a:noFill/>
          </a:ln>
        </p:spPr>
      </p:pic>
      <p:pic>
        <p:nvPicPr>
          <p:cNvPr id="108" name="Google Shape;108;p17"/>
          <p:cNvPicPr preferRelativeResize="0"/>
          <p:nvPr/>
        </p:nvPicPr>
        <p:blipFill rotWithShape="1">
          <a:blip r:embed="rId6">
            <a:alphaModFix amt="52000"/>
          </a:blip>
          <a:srcRect b="57646" l="0" r="0" t="0"/>
          <a:stretch/>
        </p:blipFill>
        <p:spPr>
          <a:xfrm>
            <a:off x="6212496" y="1202100"/>
            <a:ext cx="1290774" cy="404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pSp>
        <p:nvGrpSpPr>
          <p:cNvPr id="113" name="Google Shape;113;p18"/>
          <p:cNvGrpSpPr/>
          <p:nvPr/>
        </p:nvGrpSpPr>
        <p:grpSpPr>
          <a:xfrm>
            <a:off x="-80525" y="-49050"/>
            <a:ext cx="9495951" cy="6932875"/>
            <a:chOff x="-80525" y="-49050"/>
            <a:chExt cx="9495951" cy="6932875"/>
          </a:xfrm>
        </p:grpSpPr>
        <p:pic>
          <p:nvPicPr>
            <p:cNvPr id="114" name="Google Shape;114;p18"/>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115" name="Google Shape;115;p18"/>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116" name="Google Shape;11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n</a:t>
            </a:r>
            <a:r>
              <a:rPr b="1" lang="en">
                <a:solidFill>
                  <a:srgbClr val="A15845"/>
                </a:solidFill>
                <a:latin typeface="Comfortaa"/>
                <a:ea typeface="Comfortaa"/>
                <a:cs typeface="Comfortaa"/>
                <a:sym typeface="Comfortaa"/>
              </a:rPr>
              <a:t>etwork manager (android)</a:t>
            </a:r>
            <a:endParaRPr b="1">
              <a:solidFill>
                <a:srgbClr val="A15845"/>
              </a:solidFill>
              <a:latin typeface="Comfortaa"/>
              <a:ea typeface="Comfortaa"/>
              <a:cs typeface="Comfortaa"/>
              <a:sym typeface="Comfortaa"/>
            </a:endParaRPr>
          </a:p>
        </p:txBody>
      </p:sp>
      <p:pic>
        <p:nvPicPr>
          <p:cNvPr id="117" name="Google Shape;117;p18"/>
          <p:cNvPicPr preferRelativeResize="0"/>
          <p:nvPr/>
        </p:nvPicPr>
        <p:blipFill>
          <a:blip r:embed="rId5">
            <a:alphaModFix/>
          </a:blip>
          <a:stretch>
            <a:fillRect/>
          </a:stretch>
        </p:blipFill>
        <p:spPr>
          <a:xfrm>
            <a:off x="311700" y="1152475"/>
            <a:ext cx="1769450" cy="3416400"/>
          </a:xfrm>
          <a:prstGeom prst="rect">
            <a:avLst/>
          </a:prstGeom>
          <a:noFill/>
          <a:ln>
            <a:noFill/>
          </a:ln>
        </p:spPr>
      </p:pic>
      <p:pic>
        <p:nvPicPr>
          <p:cNvPr id="118" name="Google Shape;118;p18"/>
          <p:cNvPicPr preferRelativeResize="0"/>
          <p:nvPr/>
        </p:nvPicPr>
        <p:blipFill>
          <a:blip r:embed="rId6">
            <a:alphaModFix/>
          </a:blip>
          <a:stretch>
            <a:fillRect/>
          </a:stretch>
        </p:blipFill>
        <p:spPr>
          <a:xfrm>
            <a:off x="4489588" y="1152475"/>
            <a:ext cx="1653538" cy="3416400"/>
          </a:xfrm>
          <a:prstGeom prst="rect">
            <a:avLst/>
          </a:prstGeom>
          <a:noFill/>
          <a:ln>
            <a:noFill/>
          </a:ln>
        </p:spPr>
      </p:pic>
      <p:pic>
        <p:nvPicPr>
          <p:cNvPr id="119" name="Google Shape;119;p18"/>
          <p:cNvPicPr preferRelativeResize="0"/>
          <p:nvPr/>
        </p:nvPicPr>
        <p:blipFill>
          <a:blip r:embed="rId7">
            <a:alphaModFix/>
          </a:blip>
          <a:stretch>
            <a:fillRect/>
          </a:stretch>
        </p:blipFill>
        <p:spPr>
          <a:xfrm>
            <a:off x="6467800" y="1166450"/>
            <a:ext cx="1653550" cy="3388425"/>
          </a:xfrm>
          <a:prstGeom prst="rect">
            <a:avLst/>
          </a:prstGeom>
          <a:noFill/>
          <a:ln>
            <a:noFill/>
          </a:ln>
        </p:spPr>
      </p:pic>
      <p:grpSp>
        <p:nvGrpSpPr>
          <p:cNvPr id="120" name="Google Shape;120;p18"/>
          <p:cNvGrpSpPr/>
          <p:nvPr/>
        </p:nvGrpSpPr>
        <p:grpSpPr>
          <a:xfrm>
            <a:off x="2395475" y="1152463"/>
            <a:ext cx="1769450" cy="3416412"/>
            <a:chOff x="2395475" y="1152463"/>
            <a:chExt cx="1769450" cy="3416412"/>
          </a:xfrm>
        </p:grpSpPr>
        <p:pic>
          <p:nvPicPr>
            <p:cNvPr id="121" name="Google Shape;121;p18"/>
            <p:cNvPicPr preferRelativeResize="0"/>
            <p:nvPr/>
          </p:nvPicPr>
          <p:blipFill>
            <a:blip r:embed="rId8">
              <a:alphaModFix/>
            </a:blip>
            <a:stretch>
              <a:fillRect/>
            </a:stretch>
          </p:blipFill>
          <p:spPr>
            <a:xfrm>
              <a:off x="2395475" y="1152463"/>
              <a:ext cx="1769450" cy="3416405"/>
            </a:xfrm>
            <a:prstGeom prst="rect">
              <a:avLst/>
            </a:prstGeom>
            <a:noFill/>
            <a:ln>
              <a:noFill/>
            </a:ln>
          </p:spPr>
        </p:pic>
        <p:pic>
          <p:nvPicPr>
            <p:cNvPr id="122" name="Google Shape;122;p18"/>
            <p:cNvPicPr preferRelativeResize="0"/>
            <p:nvPr/>
          </p:nvPicPr>
          <p:blipFill rotWithShape="1">
            <a:blip r:embed="rId5">
              <a:alphaModFix/>
            </a:blip>
            <a:srcRect b="1" l="68100" r="0" t="85314"/>
            <a:stretch/>
          </p:blipFill>
          <p:spPr>
            <a:xfrm>
              <a:off x="3600450" y="4067200"/>
              <a:ext cx="564475" cy="5016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p19"/>
          <p:cNvGrpSpPr/>
          <p:nvPr/>
        </p:nvGrpSpPr>
        <p:grpSpPr>
          <a:xfrm>
            <a:off x="-80525" y="-49050"/>
            <a:ext cx="9495951" cy="6932875"/>
            <a:chOff x="-80525" y="-49050"/>
            <a:chExt cx="9495951" cy="6932875"/>
          </a:xfrm>
        </p:grpSpPr>
        <p:pic>
          <p:nvPicPr>
            <p:cNvPr id="128" name="Google Shape;128;p19"/>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129" name="Google Shape;129;p19"/>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130" name="Google Shape;13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n</a:t>
            </a:r>
            <a:r>
              <a:rPr b="1" lang="en">
                <a:solidFill>
                  <a:srgbClr val="A15845"/>
                </a:solidFill>
                <a:latin typeface="Comfortaa"/>
                <a:ea typeface="Comfortaa"/>
                <a:cs typeface="Comfortaa"/>
                <a:sym typeface="Comfortaa"/>
              </a:rPr>
              <a:t>map scanner</a:t>
            </a:r>
            <a:endParaRPr b="1">
              <a:solidFill>
                <a:srgbClr val="A15845"/>
              </a:solidFill>
              <a:latin typeface="Comfortaa"/>
              <a:ea typeface="Comfortaa"/>
              <a:cs typeface="Comfortaa"/>
              <a:sym typeface="Comfortaa"/>
            </a:endParaRPr>
          </a:p>
        </p:txBody>
      </p:sp>
      <p:pic>
        <p:nvPicPr>
          <p:cNvPr id="131" name="Google Shape;131;p19"/>
          <p:cNvPicPr preferRelativeResize="0"/>
          <p:nvPr/>
        </p:nvPicPr>
        <p:blipFill>
          <a:blip r:embed="rId5">
            <a:alphaModFix/>
          </a:blip>
          <a:stretch>
            <a:fillRect/>
          </a:stretch>
        </p:blipFill>
        <p:spPr>
          <a:xfrm>
            <a:off x="759950" y="1017725"/>
            <a:ext cx="3641924" cy="3968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pSp>
        <p:nvGrpSpPr>
          <p:cNvPr id="136" name="Google Shape;136;p20"/>
          <p:cNvGrpSpPr/>
          <p:nvPr/>
        </p:nvGrpSpPr>
        <p:grpSpPr>
          <a:xfrm>
            <a:off x="-80525" y="-49050"/>
            <a:ext cx="9495951" cy="6932875"/>
            <a:chOff x="-80525" y="-49050"/>
            <a:chExt cx="9495951" cy="6932875"/>
          </a:xfrm>
        </p:grpSpPr>
        <p:pic>
          <p:nvPicPr>
            <p:cNvPr id="137" name="Google Shape;137;p20"/>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138" name="Google Shape;138;p20"/>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139" name="Google Shape;139;p20"/>
          <p:cNvSpPr txBox="1"/>
          <p:nvPr>
            <p:ph type="title"/>
          </p:nvPr>
        </p:nvSpPr>
        <p:spPr>
          <a:xfrm>
            <a:off x="311700" y="445025"/>
            <a:ext cx="442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15845"/>
                </a:solidFill>
                <a:latin typeface="Comfortaa"/>
                <a:ea typeface="Comfortaa"/>
                <a:cs typeface="Comfortaa"/>
                <a:sym typeface="Comfortaa"/>
              </a:rPr>
              <a:t>prevention through education</a:t>
            </a:r>
            <a:endParaRPr/>
          </a:p>
        </p:txBody>
      </p:sp>
      <p:sp>
        <p:nvSpPr>
          <p:cNvPr id="140" name="Google Shape;140;p20"/>
          <p:cNvSpPr txBox="1"/>
          <p:nvPr>
            <p:ph idx="1" type="body"/>
          </p:nvPr>
        </p:nvSpPr>
        <p:spPr>
          <a:xfrm>
            <a:off x="311700" y="1568150"/>
            <a:ext cx="4123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teach small business owners how computer networks work while they are managing their own</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n">
                <a:latin typeface="Comfortaa"/>
                <a:ea typeface="Comfortaa"/>
                <a:cs typeface="Comfortaa"/>
                <a:sym typeface="Comfortaa"/>
              </a:rPr>
              <a:t>h</a:t>
            </a:r>
            <a:r>
              <a:rPr lang="en">
                <a:latin typeface="Comfortaa"/>
                <a:ea typeface="Comfortaa"/>
                <a:cs typeface="Comfortaa"/>
                <a:sym typeface="Comfortaa"/>
              </a:rPr>
              <a:t>elp organizations be better informed about networks</a:t>
            </a:r>
            <a:endParaRPr>
              <a:latin typeface="Comfortaa"/>
              <a:ea typeface="Comfortaa"/>
              <a:cs typeface="Comfortaa"/>
              <a:sym typeface="Comfortaa"/>
            </a:endParaRPr>
          </a:p>
        </p:txBody>
      </p:sp>
      <p:pic>
        <p:nvPicPr>
          <p:cNvPr id="141" name="Google Shape;141;p20"/>
          <p:cNvPicPr preferRelativeResize="0"/>
          <p:nvPr/>
        </p:nvPicPr>
        <p:blipFill>
          <a:blip r:embed="rId5">
            <a:alphaModFix/>
          </a:blip>
          <a:stretch>
            <a:fillRect/>
          </a:stretch>
        </p:blipFill>
        <p:spPr>
          <a:xfrm rot="899979">
            <a:off x="5764209" y="515158"/>
            <a:ext cx="2522474" cy="1670726"/>
          </a:xfrm>
          <a:prstGeom prst="rect">
            <a:avLst/>
          </a:prstGeom>
          <a:noFill/>
          <a:ln>
            <a:noFill/>
          </a:ln>
        </p:spPr>
      </p:pic>
      <p:pic>
        <p:nvPicPr>
          <p:cNvPr id="142" name="Google Shape;142;p20"/>
          <p:cNvPicPr preferRelativeResize="0"/>
          <p:nvPr/>
        </p:nvPicPr>
        <p:blipFill rotWithShape="1">
          <a:blip r:embed="rId6">
            <a:alphaModFix amt="52000"/>
          </a:blip>
          <a:srcRect b="57646" l="0" r="0" t="0"/>
          <a:stretch/>
        </p:blipFill>
        <p:spPr>
          <a:xfrm rot="900006">
            <a:off x="6591200" y="376801"/>
            <a:ext cx="1286377" cy="402651"/>
          </a:xfrm>
          <a:prstGeom prst="rect">
            <a:avLst/>
          </a:prstGeom>
          <a:noFill/>
          <a:ln>
            <a:noFill/>
          </a:ln>
        </p:spPr>
      </p:pic>
      <p:pic>
        <p:nvPicPr>
          <p:cNvPr id="143" name="Google Shape;143;p20"/>
          <p:cNvPicPr preferRelativeResize="0"/>
          <p:nvPr/>
        </p:nvPicPr>
        <p:blipFill>
          <a:blip r:embed="rId7">
            <a:alphaModFix/>
          </a:blip>
          <a:stretch>
            <a:fillRect/>
          </a:stretch>
        </p:blipFill>
        <p:spPr>
          <a:xfrm rot="-899996">
            <a:off x="4871876" y="2778154"/>
            <a:ext cx="2746850" cy="1842729"/>
          </a:xfrm>
          <a:prstGeom prst="rect">
            <a:avLst/>
          </a:prstGeom>
          <a:noFill/>
          <a:ln>
            <a:noFill/>
          </a:ln>
        </p:spPr>
      </p:pic>
      <p:pic>
        <p:nvPicPr>
          <p:cNvPr id="144" name="Google Shape;144;p20"/>
          <p:cNvPicPr preferRelativeResize="0"/>
          <p:nvPr/>
        </p:nvPicPr>
        <p:blipFill rotWithShape="1">
          <a:blip r:embed="rId6">
            <a:alphaModFix amt="52000"/>
          </a:blip>
          <a:srcRect b="57646" l="0" r="0" t="0"/>
          <a:stretch/>
        </p:blipFill>
        <p:spPr>
          <a:xfrm rot="-899995">
            <a:off x="5372400" y="2643450"/>
            <a:ext cx="1286379" cy="402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21"/>
          <p:cNvGrpSpPr/>
          <p:nvPr/>
        </p:nvGrpSpPr>
        <p:grpSpPr>
          <a:xfrm>
            <a:off x="-80525" y="-49050"/>
            <a:ext cx="9495951" cy="6932875"/>
            <a:chOff x="-80525" y="-49050"/>
            <a:chExt cx="9495951" cy="6932875"/>
          </a:xfrm>
        </p:grpSpPr>
        <p:pic>
          <p:nvPicPr>
            <p:cNvPr id="150" name="Google Shape;150;p21"/>
            <p:cNvPicPr preferRelativeResize="0"/>
            <p:nvPr/>
          </p:nvPicPr>
          <p:blipFill>
            <a:blip r:embed="rId3">
              <a:alphaModFix amt="2000"/>
            </a:blip>
            <a:stretch>
              <a:fillRect/>
            </a:stretch>
          </p:blipFill>
          <p:spPr>
            <a:xfrm>
              <a:off x="-80525" y="-49050"/>
              <a:ext cx="9353325" cy="6932875"/>
            </a:xfrm>
            <a:prstGeom prst="rect">
              <a:avLst/>
            </a:prstGeom>
            <a:noFill/>
            <a:ln>
              <a:noFill/>
            </a:ln>
          </p:spPr>
        </p:pic>
        <p:pic>
          <p:nvPicPr>
            <p:cNvPr id="151" name="Google Shape;151;p21"/>
            <p:cNvPicPr preferRelativeResize="0"/>
            <p:nvPr/>
          </p:nvPicPr>
          <p:blipFill>
            <a:blip r:embed="rId4">
              <a:alphaModFix amt="25000"/>
            </a:blip>
            <a:stretch>
              <a:fillRect/>
            </a:stretch>
          </p:blipFill>
          <p:spPr>
            <a:xfrm rot="900004">
              <a:off x="5647492" y="1986714"/>
              <a:ext cx="3387294" cy="3387294"/>
            </a:xfrm>
            <a:prstGeom prst="rect">
              <a:avLst/>
            </a:prstGeom>
            <a:noFill/>
            <a:ln>
              <a:noFill/>
            </a:ln>
          </p:spPr>
        </p:pic>
      </p:grpSp>
      <p:sp>
        <p:nvSpPr>
          <p:cNvPr id="152" name="Google Shape;152;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rgbClr val="A15845"/>
                </a:solidFill>
                <a:latin typeface="Comfortaa"/>
                <a:ea typeface="Comfortaa"/>
                <a:cs typeface="Comfortaa"/>
                <a:sym typeface="Comfortaa"/>
              </a:rPr>
              <a:t>features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